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3" r:id="rId1"/>
    <p:sldMasterId id="2147483755" r:id="rId2"/>
    <p:sldMasterId id="2147483783" r:id="rId3"/>
    <p:sldMasterId id="2147483800" r:id="rId4"/>
  </p:sldMasterIdLst>
  <p:notesMasterIdLst>
    <p:notesMasterId r:id="rId65"/>
  </p:notesMasterIdLst>
  <p:sldIdLst>
    <p:sldId id="256" r:id="rId5"/>
    <p:sldId id="470" r:id="rId6"/>
    <p:sldId id="1124" r:id="rId7"/>
    <p:sldId id="1125" r:id="rId8"/>
    <p:sldId id="268" r:id="rId9"/>
    <p:sldId id="639" r:id="rId10"/>
    <p:sldId id="274" r:id="rId11"/>
    <p:sldId id="1126" r:id="rId12"/>
    <p:sldId id="638" r:id="rId13"/>
    <p:sldId id="1127" r:id="rId14"/>
    <p:sldId id="446" r:id="rId15"/>
    <p:sldId id="354" r:id="rId16"/>
    <p:sldId id="482" r:id="rId17"/>
    <p:sldId id="396" r:id="rId18"/>
    <p:sldId id="1123" r:id="rId19"/>
    <p:sldId id="391" r:id="rId20"/>
    <p:sldId id="372" r:id="rId21"/>
    <p:sldId id="375" r:id="rId22"/>
    <p:sldId id="377" r:id="rId23"/>
    <p:sldId id="413" r:id="rId24"/>
    <p:sldId id="1128" r:id="rId25"/>
    <p:sldId id="382" r:id="rId26"/>
    <p:sldId id="1129" r:id="rId27"/>
    <p:sldId id="1130" r:id="rId28"/>
    <p:sldId id="1131" r:id="rId29"/>
    <p:sldId id="331" r:id="rId30"/>
    <p:sldId id="345" r:id="rId31"/>
    <p:sldId id="346" r:id="rId32"/>
    <p:sldId id="304" r:id="rId33"/>
    <p:sldId id="342" r:id="rId34"/>
    <p:sldId id="343" r:id="rId35"/>
    <p:sldId id="348" r:id="rId36"/>
    <p:sldId id="341" r:id="rId37"/>
    <p:sldId id="1132" r:id="rId38"/>
    <p:sldId id="300" r:id="rId39"/>
    <p:sldId id="284" r:id="rId40"/>
    <p:sldId id="318" r:id="rId41"/>
    <p:sldId id="317" r:id="rId42"/>
    <p:sldId id="308" r:id="rId43"/>
    <p:sldId id="447" r:id="rId44"/>
    <p:sldId id="309" r:id="rId45"/>
    <p:sldId id="289" r:id="rId46"/>
    <p:sldId id="1119" r:id="rId47"/>
    <p:sldId id="462" r:id="rId48"/>
    <p:sldId id="264" r:id="rId49"/>
    <p:sldId id="310" r:id="rId50"/>
    <p:sldId id="475" r:id="rId51"/>
    <p:sldId id="312" r:id="rId52"/>
    <p:sldId id="477" r:id="rId53"/>
    <p:sldId id="1122" r:id="rId54"/>
    <p:sldId id="301" r:id="rId55"/>
    <p:sldId id="327" r:id="rId56"/>
    <p:sldId id="297" r:id="rId57"/>
    <p:sldId id="260" r:id="rId58"/>
    <p:sldId id="316" r:id="rId59"/>
    <p:sldId id="296" r:id="rId60"/>
    <p:sldId id="261" r:id="rId61"/>
    <p:sldId id="431" r:id="rId62"/>
    <p:sldId id="266" r:id="rId63"/>
    <p:sldId id="1133"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81"/>
    <p:restoredTop sz="92102"/>
  </p:normalViewPr>
  <p:slideViewPr>
    <p:cSldViewPr snapToGrid="0" snapToObjects="1">
      <p:cViewPr varScale="1">
        <p:scale>
          <a:sx n="88" d="100"/>
          <a:sy n="88" d="100"/>
        </p:scale>
        <p:origin x="192" y="10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131E1D-85DE-EE4C-8A4A-D17222FA0C47}" type="datetimeFigureOut">
              <a:rPr lang="en-US" smtClean="0"/>
              <a:t>9/12/19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391B75-ACDF-0544-AC7A-7D5322C2BB10}" type="slidenum">
              <a:rPr lang="en-US" smtClean="0"/>
              <a:t>‹#›</a:t>
            </a:fld>
            <a:endParaRPr lang="en-US"/>
          </a:p>
        </p:txBody>
      </p:sp>
    </p:spTree>
    <p:extLst>
      <p:ext uri="{BB962C8B-B14F-4D97-AF65-F5344CB8AC3E}">
        <p14:creationId xmlns:p14="http://schemas.microsoft.com/office/powerpoint/2010/main" val="39486899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 slides to include site specific information from your site. This power point covers bed bugs, rodents and cockroaches. pull the slides you need from the presentation </a:t>
            </a:r>
          </a:p>
          <a:p>
            <a:endParaRPr lang="en-US" dirty="0"/>
          </a:p>
          <a:p>
            <a:r>
              <a:rPr lang="en-US" dirty="0"/>
              <a:t>“Let’s get up close and personal with the pests we might find in your home.”</a:t>
            </a:r>
          </a:p>
          <a:p>
            <a:r>
              <a:rPr lang="en-US" dirty="0"/>
              <a:t>You might want to say something like:</a:t>
            </a:r>
          </a:p>
          <a:p>
            <a:r>
              <a:rPr lang="en-US" dirty="0"/>
              <a:t>“You may not be able to do all the things we talk about today but pest control still starts with you because reporting any pests or signs of pests you see is the single most important thing to do. You know your home best and you, most likely will be the first person to see a pest. When you see a pest or signs call……………….immediately”</a:t>
            </a:r>
          </a:p>
        </p:txBody>
      </p:sp>
      <p:sp>
        <p:nvSpPr>
          <p:cNvPr id="4" name="Slide Number Placeholder 3"/>
          <p:cNvSpPr>
            <a:spLocks noGrp="1"/>
          </p:cNvSpPr>
          <p:nvPr>
            <p:ph type="sldNum" sz="quarter" idx="5"/>
          </p:nvPr>
        </p:nvSpPr>
        <p:spPr/>
        <p:txBody>
          <a:bodyPr/>
          <a:lstStyle/>
          <a:p>
            <a:fld id="{46391B75-ACDF-0544-AC7A-7D5322C2BB10}" type="slidenum">
              <a:rPr lang="en-US" smtClean="0"/>
              <a:t>1</a:t>
            </a:fld>
            <a:endParaRPr lang="en-US"/>
          </a:p>
        </p:txBody>
      </p:sp>
    </p:spTree>
    <p:extLst>
      <p:ext uri="{BB962C8B-B14F-4D97-AF65-F5344CB8AC3E}">
        <p14:creationId xmlns:p14="http://schemas.microsoft.com/office/powerpoint/2010/main" val="4248860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1B3F4C1B-57DB-CC42-9EF6-F4086651566D}"/>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ea typeface="Osaka" panose="020B0600000000000000" pitchFamily="34" charset="-128"/>
              </a:rPr>
              <a:t>IPM in Multifamily Housing Training</a:t>
            </a:r>
          </a:p>
        </p:txBody>
      </p:sp>
      <p:sp>
        <p:nvSpPr>
          <p:cNvPr id="26626" name="Rectangle 6">
            <a:extLst>
              <a:ext uri="{FF2B5EF4-FFF2-40B4-BE49-F238E27FC236}">
                <a16:creationId xmlns:a16="http://schemas.microsoft.com/office/drawing/2014/main" id="{EB8B88C7-9B40-B941-90D0-78D5C2EB7BE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ea typeface="Osaka" panose="020B0600000000000000" pitchFamily="34" charset="-128"/>
              </a:rPr>
              <a:t>www.StopPests.org</a:t>
            </a:r>
          </a:p>
        </p:txBody>
      </p:sp>
      <p:sp>
        <p:nvSpPr>
          <p:cNvPr id="26627" name="Rectangle 7">
            <a:extLst>
              <a:ext uri="{FF2B5EF4-FFF2-40B4-BE49-F238E27FC236}">
                <a16:creationId xmlns:a16="http://schemas.microsoft.com/office/drawing/2014/main" id="{3664B43B-8117-094C-81E9-44645E12F1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D3F19CB0-BE71-894D-9940-C087E368CB53}" type="slidenum">
              <a:rPr lang="en-US" altLang="en-US" sz="1100">
                <a:ea typeface="Osaka" panose="020B0600000000000000" pitchFamily="34" charset="-128"/>
              </a:rPr>
              <a:pPr eaLnBrk="1" hangingPunct="1"/>
              <a:t>14</a:t>
            </a:fld>
            <a:endParaRPr lang="en-US" altLang="en-US" sz="1100">
              <a:ea typeface="Osaka" panose="020B0600000000000000" pitchFamily="34" charset="-128"/>
            </a:endParaRPr>
          </a:p>
        </p:txBody>
      </p:sp>
      <p:sp>
        <p:nvSpPr>
          <p:cNvPr id="26628" name="Rectangle 2">
            <a:extLst>
              <a:ext uri="{FF2B5EF4-FFF2-40B4-BE49-F238E27FC236}">
                <a16:creationId xmlns:a16="http://schemas.microsoft.com/office/drawing/2014/main" id="{DC0BDFDA-7E58-1845-A2CB-7E91ED71942C}"/>
              </a:ext>
            </a:extLst>
          </p:cNvPr>
          <p:cNvSpPr>
            <a:spLocks noGrp="1" noRot="1" noChangeAspect="1" noChangeArrowheads="1" noTextEdit="1"/>
          </p:cNvSpPr>
          <p:nvPr>
            <p:ph type="sldImg"/>
          </p:nvPr>
        </p:nvSpPr>
        <p:spPr>
          <a:ln/>
        </p:spPr>
      </p:sp>
      <p:sp>
        <p:nvSpPr>
          <p:cNvPr id="26629" name="Rectangle 3">
            <a:extLst>
              <a:ext uri="{FF2B5EF4-FFF2-40B4-BE49-F238E27FC236}">
                <a16:creationId xmlns:a16="http://schemas.microsoft.com/office/drawing/2014/main" id="{3CCD62E7-FB55-9145-8049-C29D66020B10}"/>
              </a:ext>
            </a:extLst>
          </p:cNvPr>
          <p:cNvSpPr>
            <a:spLocks noGrp="1" noChangeArrowheads="1"/>
          </p:cNvSpPr>
          <p:nvPr>
            <p:ph type="body" idx="1"/>
          </p:nvPr>
        </p:nvSpPr>
        <p:spPr>
          <a:xfrm>
            <a:off x="434975" y="4191000"/>
            <a:ext cx="6080125" cy="415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Four types of cockroaches found in public housing are of concern. German Cockroaches have the highest priority. Other kinds of cockroaches exist, but are not covered here because they are not found in large numbers in buildings. These non-pest kinds usually are carried into buildings by accident.</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Different kinds of cockroaches have different preferences for food and shelter. American cockroaches like hot environments; Oriental cockroaches like cool environments. Brownbanded cockroaches like to be </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high and dry.</a:t>
            </a:r>
            <a:r>
              <a:rPr lang="ja-JP" altLang="en-US">
                <a:latin typeface="Arial" panose="020B0604020202020204" pitchFamily="34" charset="0"/>
                <a:ea typeface="ＭＳ Ｐゴシック" panose="020B0600070205080204" pitchFamily="34" charset="-128"/>
              </a:rPr>
              <a:t>”</a:t>
            </a:r>
            <a:endParaRPr lang="en-US" altLang="ja-JP">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American and Oriental cockroaches are invaders.  They typically enter the home seeking food or water but do not remain in large numbers.  </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German (especially) and Brownbanded cockroaches are infesters.  They take up residence in the home when adequate food, water, and harborage are found and their populations may grow exponentially.</a:t>
            </a:r>
          </a:p>
          <a:p>
            <a:pPr eaLnBrk="1" hangingPunct="1"/>
            <a:endParaRPr lang="en-US" altLang="en-US" i="1">
              <a:latin typeface="Arial" panose="020B0604020202020204" pitchFamily="34" charset="0"/>
              <a:ea typeface="ＭＳ Ｐゴシック" panose="020B0600070205080204" pitchFamily="34" charset="-128"/>
            </a:endParaRPr>
          </a:p>
          <a:p>
            <a:pPr eaLnBrk="1" hangingPunct="1"/>
            <a:r>
              <a:rPr lang="en-US" altLang="en-US" i="1">
                <a:latin typeface="Arial" panose="020B0604020202020204" pitchFamily="34" charset="0"/>
                <a:ea typeface="ＭＳ Ｐゴシック" panose="020B0600070205080204" pitchFamily="34" charset="-128"/>
              </a:rPr>
              <a:t>Trainees should be able to identify American, Oriental, and German cockroaches.</a:t>
            </a:r>
          </a:p>
        </p:txBody>
      </p:sp>
    </p:spTree>
    <p:extLst>
      <p:ext uri="{BB962C8B-B14F-4D97-AF65-F5344CB8AC3E}">
        <p14:creationId xmlns:p14="http://schemas.microsoft.com/office/powerpoint/2010/main" val="3874812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residents if they see monitors to leave them in place, check once in a while, and report if they see cockroaches</a:t>
            </a:r>
          </a:p>
        </p:txBody>
      </p:sp>
      <p:sp>
        <p:nvSpPr>
          <p:cNvPr id="4" name="Slide Number Placeholder 3"/>
          <p:cNvSpPr>
            <a:spLocks noGrp="1"/>
          </p:cNvSpPr>
          <p:nvPr>
            <p:ph type="sldNum" sz="quarter" idx="5"/>
          </p:nvPr>
        </p:nvSpPr>
        <p:spPr/>
        <p:txBody>
          <a:bodyPr/>
          <a:lstStyle/>
          <a:p>
            <a:fld id="{46391B75-ACDF-0544-AC7A-7D5322C2BB10}" type="slidenum">
              <a:rPr lang="en-US" smtClean="0"/>
              <a:t>15</a:t>
            </a:fld>
            <a:endParaRPr lang="en-US"/>
          </a:p>
        </p:txBody>
      </p:sp>
    </p:spTree>
    <p:extLst>
      <p:ext uri="{BB962C8B-B14F-4D97-AF65-F5344CB8AC3E}">
        <p14:creationId xmlns:p14="http://schemas.microsoft.com/office/powerpoint/2010/main" val="2208704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1DFCB305-9354-FE40-BD06-C01B2727D7B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ea typeface="Osaka" panose="020B0600000000000000" pitchFamily="34" charset="-128"/>
              </a:rPr>
              <a:t>IPM in Multifamily Housing Training</a:t>
            </a:r>
          </a:p>
        </p:txBody>
      </p:sp>
      <p:sp>
        <p:nvSpPr>
          <p:cNvPr id="40962" name="Rectangle 6">
            <a:extLst>
              <a:ext uri="{FF2B5EF4-FFF2-40B4-BE49-F238E27FC236}">
                <a16:creationId xmlns:a16="http://schemas.microsoft.com/office/drawing/2014/main" id="{12CECE8C-4241-594B-A6DD-3089FF553851}"/>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ea typeface="Osaka" panose="020B0600000000000000" pitchFamily="34" charset="-128"/>
              </a:rPr>
              <a:t>www.StopPests.org</a:t>
            </a:r>
          </a:p>
        </p:txBody>
      </p:sp>
      <p:sp>
        <p:nvSpPr>
          <p:cNvPr id="40963" name="Rectangle 7">
            <a:extLst>
              <a:ext uri="{FF2B5EF4-FFF2-40B4-BE49-F238E27FC236}">
                <a16:creationId xmlns:a16="http://schemas.microsoft.com/office/drawing/2014/main" id="{2EE281B8-7E24-7747-A419-C0B2354BB3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10E4B8A2-7509-2C46-AFDF-BF610DBAB89A}" type="slidenum">
              <a:rPr lang="en-US" altLang="en-US" sz="1100">
                <a:ea typeface="Osaka" panose="020B0600000000000000" pitchFamily="34" charset="-128"/>
              </a:rPr>
              <a:pPr eaLnBrk="1" hangingPunct="1"/>
              <a:t>16</a:t>
            </a:fld>
            <a:endParaRPr lang="en-US" altLang="en-US" sz="1100">
              <a:ea typeface="Osaka" panose="020B0600000000000000" pitchFamily="34" charset="-128"/>
            </a:endParaRPr>
          </a:p>
        </p:txBody>
      </p:sp>
      <p:sp>
        <p:nvSpPr>
          <p:cNvPr id="40964" name="Rectangle 2">
            <a:extLst>
              <a:ext uri="{FF2B5EF4-FFF2-40B4-BE49-F238E27FC236}">
                <a16:creationId xmlns:a16="http://schemas.microsoft.com/office/drawing/2014/main" id="{DEC9512D-3C51-9F4F-BE1C-62DA97D68896}"/>
              </a:ext>
            </a:extLst>
          </p:cNvPr>
          <p:cNvSpPr>
            <a:spLocks noGrp="1" noRot="1" noChangeAspect="1" noChangeArrowheads="1" noTextEdit="1"/>
          </p:cNvSpPr>
          <p:nvPr>
            <p:ph type="sldImg"/>
          </p:nvPr>
        </p:nvSpPr>
        <p:spPr>
          <a:ln/>
        </p:spPr>
      </p:sp>
      <p:sp>
        <p:nvSpPr>
          <p:cNvPr id="40965" name="Rectangle 3">
            <a:extLst>
              <a:ext uri="{FF2B5EF4-FFF2-40B4-BE49-F238E27FC236}">
                <a16:creationId xmlns:a16="http://schemas.microsoft.com/office/drawing/2014/main" id="{23E175B9-CBDF-2349-8FC4-738045DAD9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Frass along the top of a door, under a shelf, and on a wall where a clock was hung (</a:t>
            </a:r>
            <a:r>
              <a:rPr lang="en-US" altLang="en-US" i="1">
                <a:latin typeface="Arial" panose="020B0604020202020204" pitchFamily="34" charset="0"/>
                <a:ea typeface="ＭＳ Ｐゴシック" panose="020B0600070205080204" pitchFamily="34" charset="-128"/>
              </a:rPr>
              <a:t>note that when the clock was there the place looked clean…trainees have to know where to look to find signs</a:t>
            </a:r>
            <a:r>
              <a:rPr lang="en-US" altLang="en-US">
                <a:latin typeface="Arial" panose="020B0604020202020204" pitchFamily="34" charset="0"/>
                <a:ea typeface="ＭＳ Ｐゴシック" panose="020B0600070205080204" pitchFamily="34" charset="-128"/>
              </a:rPr>
              <a:t>). </a:t>
            </a:r>
          </a:p>
          <a:p>
            <a:endParaRPr lang="en-US" altLang="en-US">
              <a:latin typeface="Arial" panose="020B0604020202020204" pitchFamily="34" charset="0"/>
              <a:ea typeface="ＭＳ Ｐゴシック" panose="020B0600070205080204" pitchFamily="34" charset="-128"/>
            </a:endParaRPr>
          </a:p>
          <a:p>
            <a:r>
              <a:rPr lang="en-US" altLang="en-US" i="1">
                <a:latin typeface="Arial" panose="020B0604020202020204" pitchFamily="34" charset="0"/>
                <a:ea typeface="ＭＳ Ｐゴシック" panose="020B0600070205080204" pitchFamily="34" charset="-128"/>
              </a:rPr>
              <a:t>Suggestion: use the clock as a review of the kinds of cockroaches. The kind that infested behind the clock were Brown Banded (high and dry).</a:t>
            </a:r>
          </a:p>
        </p:txBody>
      </p:sp>
    </p:spTree>
    <p:extLst>
      <p:ext uri="{BB962C8B-B14F-4D97-AF65-F5344CB8AC3E}">
        <p14:creationId xmlns:p14="http://schemas.microsoft.com/office/powerpoint/2010/main" val="4063376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C2604077-4EA3-1D4B-ACEF-F476C4BE0025}"/>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ea typeface="Osaka" panose="020B0600000000000000" pitchFamily="34" charset="-128"/>
              </a:rPr>
              <a:t>IPM in Multifamily Housing Training</a:t>
            </a:r>
          </a:p>
        </p:txBody>
      </p:sp>
      <p:sp>
        <p:nvSpPr>
          <p:cNvPr id="43010" name="Rectangle 6">
            <a:extLst>
              <a:ext uri="{FF2B5EF4-FFF2-40B4-BE49-F238E27FC236}">
                <a16:creationId xmlns:a16="http://schemas.microsoft.com/office/drawing/2014/main" id="{595A9124-6480-AA4A-9C51-D7D11208F04F}"/>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ea typeface="Osaka" panose="020B0600000000000000" pitchFamily="34" charset="-128"/>
              </a:rPr>
              <a:t>www.StopPests.org</a:t>
            </a:r>
          </a:p>
        </p:txBody>
      </p:sp>
      <p:sp>
        <p:nvSpPr>
          <p:cNvPr id="43011" name="Rectangle 7">
            <a:extLst>
              <a:ext uri="{FF2B5EF4-FFF2-40B4-BE49-F238E27FC236}">
                <a16:creationId xmlns:a16="http://schemas.microsoft.com/office/drawing/2014/main" id="{8A93DAC3-7962-4247-A574-9EE4C331A6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A86AEDE6-904A-064C-8722-644E4CC7966E}" type="slidenum">
              <a:rPr lang="en-US" altLang="en-US" sz="1100">
                <a:ea typeface="Osaka" panose="020B0600000000000000" pitchFamily="34" charset="-128"/>
              </a:rPr>
              <a:pPr eaLnBrk="1" hangingPunct="1"/>
              <a:t>17</a:t>
            </a:fld>
            <a:endParaRPr lang="en-US" altLang="en-US" sz="1100">
              <a:ea typeface="Osaka" panose="020B0600000000000000" pitchFamily="34" charset="-128"/>
            </a:endParaRPr>
          </a:p>
        </p:txBody>
      </p:sp>
      <p:sp>
        <p:nvSpPr>
          <p:cNvPr id="43012" name="Rectangle 7">
            <a:extLst>
              <a:ext uri="{FF2B5EF4-FFF2-40B4-BE49-F238E27FC236}">
                <a16:creationId xmlns:a16="http://schemas.microsoft.com/office/drawing/2014/main" id="{F79C9582-AD74-F64B-AE75-D9E02BB5554C}"/>
              </a:ext>
            </a:extLst>
          </p:cNvPr>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9" tIns="46240" rIns="92479" bIns="46240" anchor="b"/>
          <a:lstStyle>
            <a:lvl1pPr defTabSz="9207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eaLnBrk="1" hangingPunct="1"/>
            <a:fld id="{B7F5023C-2791-774F-B953-F03274F22C3A}" type="slidenum">
              <a:rPr lang="en-US" altLang="en-US" sz="1100">
                <a:ea typeface="Osaka" panose="020B0600000000000000" pitchFamily="34" charset="-128"/>
              </a:rPr>
              <a:pPr algn="r" eaLnBrk="1" hangingPunct="1"/>
              <a:t>17</a:t>
            </a:fld>
            <a:endParaRPr lang="en-US" altLang="en-US" sz="1100">
              <a:ea typeface="Osaka" panose="020B0600000000000000" pitchFamily="34" charset="-128"/>
            </a:endParaRPr>
          </a:p>
        </p:txBody>
      </p:sp>
      <p:sp>
        <p:nvSpPr>
          <p:cNvPr id="43013" name="Rectangle 1026">
            <a:extLst>
              <a:ext uri="{FF2B5EF4-FFF2-40B4-BE49-F238E27FC236}">
                <a16:creationId xmlns:a16="http://schemas.microsoft.com/office/drawing/2014/main" id="{4E78E9B1-65BE-FB4A-98AB-F370D61DE582}"/>
              </a:ext>
            </a:extLst>
          </p:cNvPr>
          <p:cNvSpPr>
            <a:spLocks noGrp="1" noRot="1" noChangeAspect="1" noChangeArrowheads="1" noTextEdit="1"/>
          </p:cNvSpPr>
          <p:nvPr>
            <p:ph type="sldImg"/>
          </p:nvPr>
        </p:nvSpPr>
        <p:spPr>
          <a:ln/>
        </p:spPr>
      </p:sp>
      <p:sp>
        <p:nvSpPr>
          <p:cNvPr id="43014" name="Rectangle 1027">
            <a:extLst>
              <a:ext uri="{FF2B5EF4-FFF2-40B4-BE49-F238E27FC236}">
                <a16:creationId xmlns:a16="http://schemas.microsoft.com/office/drawing/2014/main" id="{538D987B-8C83-3246-BF02-1AEFC0D44B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Trainees have to know where to look for cockroaches because they are most active at night and most will be hiding at any time. Cockroaches love appliances that have water associated with them.</a:t>
            </a:r>
          </a:p>
          <a:p>
            <a:pPr eaLnBrk="1" hangingPunct="1"/>
            <a:endParaRPr lang="en-US" altLang="en-US" i="1">
              <a:latin typeface="Arial" panose="020B0604020202020204" pitchFamily="34" charset="0"/>
              <a:ea typeface="ＭＳ Ｐゴシック" panose="020B0600070205080204" pitchFamily="34" charset="-128"/>
            </a:endParaRPr>
          </a:p>
          <a:p>
            <a:pPr eaLnBrk="1" hangingPunct="1"/>
            <a:r>
              <a:rPr lang="en-US" altLang="en-US" i="1">
                <a:latin typeface="Arial" panose="020B0604020202020204" pitchFamily="34" charset="0"/>
                <a:ea typeface="ＭＳ Ｐゴシック" panose="020B0600070205080204" pitchFamily="34" charset="-128"/>
              </a:rPr>
              <a:t>Suggestion: Have trainees reason that the kitchen is the most likely place (food and warmth from the stove, refrigerator, and under the sink); the bathroom is second because of water. Cockroaches can be found in other rooms as well. Inspection should be done in all rooms (even bedrooms, living rooms), especially when the infestation is bad. If cockroach signs are found in the unit, bait should be placed in all rooms. Take this opportunity to get the trainees to think like a pest and decide where they would want to live.</a:t>
            </a: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5852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607DB5E7-86C0-8541-8A63-BF9ABF8E28CC}"/>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ea typeface="Osaka" panose="020B0600000000000000" pitchFamily="34" charset="-128"/>
              </a:rPr>
              <a:t>IPM in Multifamily Housing Training</a:t>
            </a:r>
          </a:p>
        </p:txBody>
      </p:sp>
      <p:sp>
        <p:nvSpPr>
          <p:cNvPr id="45058" name="Rectangle 6">
            <a:extLst>
              <a:ext uri="{FF2B5EF4-FFF2-40B4-BE49-F238E27FC236}">
                <a16:creationId xmlns:a16="http://schemas.microsoft.com/office/drawing/2014/main" id="{20293E22-E987-9844-BF88-F1AC12D40EC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ea typeface="Osaka" panose="020B0600000000000000" pitchFamily="34" charset="-128"/>
              </a:rPr>
              <a:t>www.StopPests.org</a:t>
            </a:r>
          </a:p>
        </p:txBody>
      </p:sp>
      <p:sp>
        <p:nvSpPr>
          <p:cNvPr id="45059" name="Rectangle 7">
            <a:extLst>
              <a:ext uri="{FF2B5EF4-FFF2-40B4-BE49-F238E27FC236}">
                <a16:creationId xmlns:a16="http://schemas.microsoft.com/office/drawing/2014/main" id="{8568B80F-DB0D-3647-B22C-79239752EE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EBA5304B-48AB-3D4D-A9C5-DBE82710B940}" type="slidenum">
              <a:rPr lang="en-US" altLang="en-US" sz="1100">
                <a:ea typeface="Osaka" panose="020B0600000000000000" pitchFamily="34" charset="-128"/>
              </a:rPr>
              <a:pPr eaLnBrk="1" hangingPunct="1"/>
              <a:t>18</a:t>
            </a:fld>
            <a:endParaRPr lang="en-US" altLang="en-US" sz="1100">
              <a:ea typeface="Osaka" panose="020B0600000000000000" pitchFamily="34" charset="-128"/>
            </a:endParaRPr>
          </a:p>
        </p:txBody>
      </p:sp>
      <p:sp>
        <p:nvSpPr>
          <p:cNvPr id="45060" name="Rectangle 7">
            <a:extLst>
              <a:ext uri="{FF2B5EF4-FFF2-40B4-BE49-F238E27FC236}">
                <a16:creationId xmlns:a16="http://schemas.microsoft.com/office/drawing/2014/main" id="{94F309D3-A134-3841-B21F-2D472221A267}"/>
              </a:ext>
            </a:extLst>
          </p:cNvPr>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9" tIns="46240" rIns="92479" bIns="46240" anchor="b"/>
          <a:lstStyle>
            <a:lvl1pPr defTabSz="9207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eaLnBrk="1" hangingPunct="1"/>
            <a:fld id="{99FF60A2-79BF-2747-9D5A-EE514A91C27C}" type="slidenum">
              <a:rPr lang="en-US" altLang="en-US" sz="1100">
                <a:ea typeface="Osaka" panose="020B0600000000000000" pitchFamily="34" charset="-128"/>
              </a:rPr>
              <a:pPr algn="r" eaLnBrk="1" hangingPunct="1"/>
              <a:t>18</a:t>
            </a:fld>
            <a:endParaRPr lang="en-US" altLang="en-US" sz="1100">
              <a:ea typeface="Osaka" panose="020B0600000000000000" pitchFamily="34" charset="-128"/>
            </a:endParaRPr>
          </a:p>
        </p:txBody>
      </p:sp>
      <p:sp>
        <p:nvSpPr>
          <p:cNvPr id="45061" name="Rectangle 2">
            <a:extLst>
              <a:ext uri="{FF2B5EF4-FFF2-40B4-BE49-F238E27FC236}">
                <a16:creationId xmlns:a16="http://schemas.microsoft.com/office/drawing/2014/main" id="{BABA5FA8-C06D-EC4F-AB09-4EC661A37811}"/>
              </a:ext>
            </a:extLst>
          </p:cNvPr>
          <p:cNvSpPr>
            <a:spLocks noGrp="1" noRot="1" noChangeAspect="1" noChangeArrowheads="1" noTextEdit="1"/>
          </p:cNvSpPr>
          <p:nvPr>
            <p:ph type="sldImg"/>
          </p:nvPr>
        </p:nvSpPr>
        <p:spPr>
          <a:ln/>
        </p:spPr>
      </p:sp>
      <p:sp>
        <p:nvSpPr>
          <p:cNvPr id="45062" name="Rectangle 3">
            <a:extLst>
              <a:ext uri="{FF2B5EF4-FFF2-40B4-BE49-F238E27FC236}">
                <a16:creationId xmlns:a16="http://schemas.microsoft.com/office/drawing/2014/main" id="{859C60FE-085A-B347-A829-EA65A6A410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ea typeface="ＭＳ Ｐゴシック" panose="020B0600070205080204" pitchFamily="34" charset="-128"/>
              </a:rPr>
              <a:t>Cockroaches will survive on most anything.</a:t>
            </a:r>
          </a:p>
          <a:p>
            <a:pPr eaLnBrk="1" hangingPunct="1">
              <a:spcBef>
                <a:spcPct val="0"/>
              </a:spcBef>
            </a:pPr>
            <a:endParaRPr lang="en-US" altLang="en-US">
              <a:latin typeface="Arial" panose="020B0604020202020204" pitchFamily="34" charset="0"/>
              <a:ea typeface="ＭＳ Ｐゴシック" panose="020B0600070205080204" pitchFamily="34" charset="-128"/>
            </a:endParaRPr>
          </a:p>
          <a:p>
            <a:pPr eaLnBrk="1" hangingPunct="1">
              <a:spcBef>
                <a:spcPct val="0"/>
              </a:spcBef>
            </a:pPr>
            <a:r>
              <a:rPr lang="en-US" altLang="en-US">
                <a:latin typeface="Arial" panose="020B0604020202020204" pitchFamily="34" charset="0"/>
                <a:ea typeface="ＭＳ Ｐゴシック" panose="020B0600070205080204" pitchFamily="34" charset="-128"/>
              </a:rPr>
              <a:t>One drop of grease will feed 20 cockroaches for a day…cleaning is important in cockroach control!</a:t>
            </a:r>
          </a:p>
        </p:txBody>
      </p:sp>
    </p:spTree>
    <p:extLst>
      <p:ext uri="{BB962C8B-B14F-4D97-AF65-F5344CB8AC3E}">
        <p14:creationId xmlns:p14="http://schemas.microsoft.com/office/powerpoint/2010/main" val="2663862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E5B8358F-2085-E54B-A25F-CD78B7A2BE6A}"/>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ea typeface="Osaka" panose="020B0600000000000000" pitchFamily="34" charset="-128"/>
              </a:rPr>
              <a:t>IPM in Multifamily Housing Training</a:t>
            </a:r>
          </a:p>
        </p:txBody>
      </p:sp>
      <p:sp>
        <p:nvSpPr>
          <p:cNvPr id="53250" name="Rectangle 6">
            <a:extLst>
              <a:ext uri="{FF2B5EF4-FFF2-40B4-BE49-F238E27FC236}">
                <a16:creationId xmlns:a16="http://schemas.microsoft.com/office/drawing/2014/main" id="{25F5CD17-020D-284D-A729-4FC62371B6D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ea typeface="Osaka" panose="020B0600000000000000" pitchFamily="34" charset="-128"/>
              </a:rPr>
              <a:t>www.StopPests.org</a:t>
            </a:r>
          </a:p>
        </p:txBody>
      </p:sp>
      <p:sp>
        <p:nvSpPr>
          <p:cNvPr id="53251" name="Rectangle 7">
            <a:extLst>
              <a:ext uri="{FF2B5EF4-FFF2-40B4-BE49-F238E27FC236}">
                <a16:creationId xmlns:a16="http://schemas.microsoft.com/office/drawing/2014/main" id="{F8B3542D-A36E-3646-9990-56ED4F576A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DF4FD02B-0216-3643-BA38-58B4BF9909A0}" type="slidenum">
              <a:rPr lang="en-US" altLang="en-US" sz="1100">
                <a:ea typeface="Osaka" panose="020B0600000000000000" pitchFamily="34" charset="-128"/>
              </a:rPr>
              <a:pPr eaLnBrk="1" hangingPunct="1"/>
              <a:t>19</a:t>
            </a:fld>
            <a:endParaRPr lang="en-US" altLang="en-US" sz="1100">
              <a:ea typeface="Osaka" panose="020B0600000000000000" pitchFamily="34" charset="-128"/>
            </a:endParaRPr>
          </a:p>
        </p:txBody>
      </p:sp>
      <p:sp>
        <p:nvSpPr>
          <p:cNvPr id="53252" name="Rectangle 7">
            <a:extLst>
              <a:ext uri="{FF2B5EF4-FFF2-40B4-BE49-F238E27FC236}">
                <a16:creationId xmlns:a16="http://schemas.microsoft.com/office/drawing/2014/main" id="{27FAE70B-96EC-7544-A0A1-E8DDF5EE2570}"/>
              </a:ext>
            </a:extLst>
          </p:cNvPr>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9" tIns="46240" rIns="92479" bIns="46240" anchor="b"/>
          <a:lstStyle>
            <a:lvl1pPr defTabSz="9207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eaLnBrk="1" hangingPunct="1"/>
            <a:fld id="{B01C6A30-EB5E-0141-9105-E246A3EEF00D}" type="slidenum">
              <a:rPr lang="en-US" altLang="en-US" sz="1100">
                <a:ea typeface="Osaka" panose="020B0600000000000000" pitchFamily="34" charset="-128"/>
              </a:rPr>
              <a:pPr algn="r" eaLnBrk="1" hangingPunct="1"/>
              <a:t>19</a:t>
            </a:fld>
            <a:endParaRPr lang="en-US" altLang="en-US" sz="1100">
              <a:ea typeface="Osaka" panose="020B0600000000000000" pitchFamily="34" charset="-128"/>
            </a:endParaRPr>
          </a:p>
        </p:txBody>
      </p:sp>
      <p:sp>
        <p:nvSpPr>
          <p:cNvPr id="53253" name="Rectangle 2">
            <a:extLst>
              <a:ext uri="{FF2B5EF4-FFF2-40B4-BE49-F238E27FC236}">
                <a16:creationId xmlns:a16="http://schemas.microsoft.com/office/drawing/2014/main" id="{95F1770A-EE16-6148-B483-528FD6BFDE81}"/>
              </a:ext>
            </a:extLst>
          </p:cNvPr>
          <p:cNvSpPr>
            <a:spLocks noGrp="1" noRot="1" noChangeAspect="1" noChangeArrowheads="1" noTextEdit="1"/>
          </p:cNvSpPr>
          <p:nvPr>
            <p:ph type="sldImg"/>
          </p:nvPr>
        </p:nvSpPr>
        <p:spPr>
          <a:ln/>
        </p:spPr>
      </p:sp>
      <p:sp>
        <p:nvSpPr>
          <p:cNvPr id="53254" name="Rectangle 3">
            <a:extLst>
              <a:ext uri="{FF2B5EF4-FFF2-40B4-BE49-F238E27FC236}">
                <a16:creationId xmlns:a16="http://schemas.microsoft.com/office/drawing/2014/main" id="{EF6CBFDC-D6E6-DD47-9AF5-F87878FBF2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Observations: Dog food and water left out. Dirty dishes are left in the sink to soak overnight. </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i="1">
                <a:latin typeface="Arial" panose="020B0604020202020204" pitchFamily="34" charset="0"/>
                <a:ea typeface="ＭＳ Ｐゴシック" panose="020B0600070205080204" pitchFamily="34" charset="-128"/>
              </a:rPr>
              <a:t>Trainees should now apply what they</a:t>
            </a:r>
            <a:r>
              <a:rPr lang="ja-JP" altLang="en-US" i="1">
                <a:latin typeface="Arial" panose="020B0604020202020204" pitchFamily="34" charset="0"/>
                <a:ea typeface="ＭＳ Ｐゴシック" panose="020B0600070205080204" pitchFamily="34" charset="-128"/>
              </a:rPr>
              <a:t>’</a:t>
            </a:r>
            <a:r>
              <a:rPr lang="en-US" altLang="ja-JP" i="1">
                <a:latin typeface="Arial" panose="020B0604020202020204" pitchFamily="34" charset="0"/>
                <a:ea typeface="ＭＳ Ｐゴシック" panose="020B0600070205080204" pitchFamily="34" charset="-128"/>
              </a:rPr>
              <a:t>ve learned. </a:t>
            </a:r>
          </a:p>
          <a:p>
            <a:pPr eaLnBrk="1" hangingPunct="1"/>
            <a:endParaRPr lang="en-US" altLang="en-US" i="1">
              <a:latin typeface="Arial" panose="020B0604020202020204" pitchFamily="34" charset="0"/>
              <a:ea typeface="ＭＳ Ｐゴシック" panose="020B0600070205080204" pitchFamily="34" charset="-128"/>
            </a:endParaRPr>
          </a:p>
          <a:p>
            <a:pPr eaLnBrk="1" hangingPunct="1"/>
            <a:r>
              <a:rPr lang="en-US" altLang="en-US" i="1">
                <a:latin typeface="Arial" panose="020B0604020202020204" pitchFamily="34" charset="0"/>
                <a:ea typeface="ＭＳ Ｐゴシック" panose="020B0600070205080204" pitchFamily="34" charset="-128"/>
              </a:rPr>
              <a:t>Trainees should suggest that cleaning and drying dishes nightly and picking up pet food at night will go a long way to control the pest at no cost to the property.</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This example shows how knowledge of the pest along with awareness of the environment and a simple change in practices can result in pest management.</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i="1">
                <a:latin typeface="Arial" panose="020B0604020202020204" pitchFamily="34" charset="0"/>
                <a:ea typeface="ＭＳ Ｐゴシック" panose="020B0600070205080204" pitchFamily="34" charset="-128"/>
              </a:rPr>
              <a:t>Suggestion: Discuss the use of a pan under pet food and water dishes. This makes it easier to pick up spills from a sloppy eater and may restrict some pests from feeding. </a:t>
            </a:r>
          </a:p>
        </p:txBody>
      </p:sp>
    </p:spTree>
    <p:extLst>
      <p:ext uri="{BB962C8B-B14F-4D97-AF65-F5344CB8AC3E}">
        <p14:creationId xmlns:p14="http://schemas.microsoft.com/office/powerpoint/2010/main" val="2996382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1F33F5D9-5151-F040-BBFE-618990E1C936}"/>
              </a:ext>
            </a:extLst>
          </p:cNvPr>
          <p:cNvSpPr>
            <a:spLocks noGrp="1" noRot="1" noChangeAspect="1"/>
          </p:cNvSpPr>
          <p:nvPr>
            <p:ph type="sldImg"/>
          </p:nvPr>
        </p:nvSpPr>
        <p:spPr>
          <a:ln/>
        </p:spPr>
      </p:sp>
      <p:sp>
        <p:nvSpPr>
          <p:cNvPr id="57346" name="Notes Placeholder 2">
            <a:extLst>
              <a:ext uri="{FF2B5EF4-FFF2-40B4-BE49-F238E27FC236}">
                <a16:creationId xmlns:a16="http://schemas.microsoft.com/office/drawing/2014/main" id="{F474B038-A179-704D-9190-367BD098A44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latin typeface="Arial" panose="020B0604020202020204" pitchFamily="34" charset="0"/>
                <a:ea typeface="ＭＳ Ｐゴシック" panose="020B0600070205080204" pitchFamily="34" charset="-128"/>
              </a:rPr>
              <a:t>Ask attendees to raise their hand if they have taught this skill to a resident, family member, or friend.</a:t>
            </a:r>
          </a:p>
        </p:txBody>
      </p:sp>
      <p:sp>
        <p:nvSpPr>
          <p:cNvPr id="57347" name="Header Placeholder 3">
            <a:extLst>
              <a:ext uri="{FF2B5EF4-FFF2-40B4-BE49-F238E27FC236}">
                <a16:creationId xmlns:a16="http://schemas.microsoft.com/office/drawing/2014/main" id="{5184B483-B208-114E-9127-70AF5745F3C6}"/>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922338"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922338"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922338"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922338"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922338"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22338"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22338"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22338"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ea typeface="Osaka" panose="020B0600000000000000" pitchFamily="34" charset="-128"/>
              </a:rPr>
              <a:t>IPM in Multifamily Housing Training</a:t>
            </a:r>
          </a:p>
        </p:txBody>
      </p:sp>
      <p:sp>
        <p:nvSpPr>
          <p:cNvPr id="57348" name="Footer Placeholder 4">
            <a:extLst>
              <a:ext uri="{FF2B5EF4-FFF2-40B4-BE49-F238E27FC236}">
                <a16:creationId xmlns:a16="http://schemas.microsoft.com/office/drawing/2014/main" id="{0999615D-1E3E-CC47-BDDF-4078468EF17F}"/>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922338"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922338"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922338"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922338"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922338"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22338"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22338"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22338"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ea typeface="Osaka" panose="020B0600000000000000" pitchFamily="34" charset="-128"/>
              </a:rPr>
              <a:t>www.StopPests.org</a:t>
            </a:r>
          </a:p>
        </p:txBody>
      </p:sp>
      <p:sp>
        <p:nvSpPr>
          <p:cNvPr id="57349" name="Slide Number Placeholder 5">
            <a:extLst>
              <a:ext uri="{FF2B5EF4-FFF2-40B4-BE49-F238E27FC236}">
                <a16:creationId xmlns:a16="http://schemas.microsoft.com/office/drawing/2014/main" id="{37E9E542-94FA-FA43-9351-E8B0DDD7C5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922338"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922338"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922338"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922338"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922338"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22338"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22338"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22338"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BD7FD4C3-1847-4F49-8E7B-8484DF075224}" type="slidenum">
              <a:rPr lang="en-US" altLang="en-US" sz="1100">
                <a:ea typeface="Osaka" panose="020B0600000000000000" pitchFamily="34" charset="-128"/>
              </a:rPr>
              <a:pPr eaLnBrk="1" hangingPunct="1"/>
              <a:t>20</a:t>
            </a:fld>
            <a:endParaRPr lang="en-US" altLang="en-US" sz="1100">
              <a:ea typeface="Osaka" panose="020B0600000000000000" pitchFamily="34" charset="-128"/>
            </a:endParaRPr>
          </a:p>
        </p:txBody>
      </p:sp>
    </p:spTree>
    <p:extLst>
      <p:ext uri="{BB962C8B-B14F-4D97-AF65-F5344CB8AC3E}">
        <p14:creationId xmlns:p14="http://schemas.microsoft.com/office/powerpoint/2010/main" val="2555678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E04F6289-9D90-4E46-9C09-142221AFF84B}"/>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ea typeface="Osaka" panose="020B0600000000000000" pitchFamily="34" charset="-128"/>
              </a:rPr>
              <a:t>IPM in Multifamily Housing Training</a:t>
            </a:r>
          </a:p>
        </p:txBody>
      </p:sp>
      <p:sp>
        <p:nvSpPr>
          <p:cNvPr id="32770" name="Rectangle 6">
            <a:extLst>
              <a:ext uri="{FF2B5EF4-FFF2-40B4-BE49-F238E27FC236}">
                <a16:creationId xmlns:a16="http://schemas.microsoft.com/office/drawing/2014/main" id="{6E228DFE-1594-034A-9BA6-13314B03F9D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ea typeface="Osaka" panose="020B0600000000000000" pitchFamily="34" charset="-128"/>
              </a:rPr>
              <a:t>www.StopPests.org</a:t>
            </a:r>
          </a:p>
        </p:txBody>
      </p:sp>
      <p:sp>
        <p:nvSpPr>
          <p:cNvPr id="32771" name="Rectangle 7">
            <a:extLst>
              <a:ext uri="{FF2B5EF4-FFF2-40B4-BE49-F238E27FC236}">
                <a16:creationId xmlns:a16="http://schemas.microsoft.com/office/drawing/2014/main" id="{62689814-2698-B041-943A-8E98D5CC9D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fld id="{0A13ADFE-119B-D041-ACD0-11137C9BA2B6}" type="slidenum">
              <a:rPr lang="en-US" altLang="en-US" sz="1100">
                <a:ea typeface="Osaka" panose="020B0600000000000000" pitchFamily="34" charset="-128"/>
              </a:rPr>
              <a:pPr eaLnBrk="1" hangingPunct="1"/>
              <a:t>22</a:t>
            </a:fld>
            <a:endParaRPr lang="en-US" altLang="en-US" sz="1100">
              <a:ea typeface="Osaka" panose="020B0600000000000000" pitchFamily="34" charset="-128"/>
            </a:endParaRPr>
          </a:p>
        </p:txBody>
      </p:sp>
      <p:sp>
        <p:nvSpPr>
          <p:cNvPr id="32772" name="Slide Image Placeholder 1">
            <a:extLst>
              <a:ext uri="{FF2B5EF4-FFF2-40B4-BE49-F238E27FC236}">
                <a16:creationId xmlns:a16="http://schemas.microsoft.com/office/drawing/2014/main" id="{8FC4EA8C-6B9D-ED44-B87B-D049B8CB1F11}"/>
              </a:ext>
            </a:extLst>
          </p:cNvPr>
          <p:cNvSpPr>
            <a:spLocks noGrp="1" noRot="1" noChangeAspect="1" noTextEdit="1"/>
          </p:cNvSpPr>
          <p:nvPr>
            <p:ph type="sldImg"/>
          </p:nvPr>
        </p:nvSpPr>
        <p:spPr>
          <a:ln/>
        </p:spPr>
      </p:sp>
      <p:sp>
        <p:nvSpPr>
          <p:cNvPr id="32773" name="Notes Placeholder 2">
            <a:extLst>
              <a:ext uri="{FF2B5EF4-FFF2-40B4-BE49-F238E27FC236}">
                <a16:creationId xmlns:a16="http://schemas.microsoft.com/office/drawing/2014/main" id="{44816B99-F678-3F4F-9047-0B2B31C9089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latin typeface="Arial" panose="020B0604020202020204" pitchFamily="34" charset="0"/>
                <a:ea typeface="ＭＳ Ｐゴシック" panose="020B0600070205080204" pitchFamily="34" charset="-128"/>
              </a:rPr>
              <a:t>This growth curve is for a German cockroach. A population can get out of hand very quickly. Calculations are based on 40 eggs per case (20 male, 20 female), one month for eggs to develop, one month after hatching they can reproduce. Females develop one egg case a month. The graph assumes no death due to environmental factors and a 1:1 male to female ratio which are unrealistic, but the potential for population growth is a fact, with or without environmental influences.</a:t>
            </a:r>
          </a:p>
          <a:p>
            <a:pPr>
              <a:spcBef>
                <a:spcPct val="0"/>
              </a:spcBef>
            </a:pPr>
            <a:endParaRPr lang="en-US" altLang="en-US" i="1">
              <a:latin typeface="Arial" panose="020B0604020202020204" pitchFamily="34" charset="0"/>
              <a:ea typeface="ＭＳ Ｐゴシック" panose="020B0600070205080204" pitchFamily="34" charset="-128"/>
            </a:endParaRPr>
          </a:p>
          <a:p>
            <a:pPr>
              <a:spcBef>
                <a:spcPct val="0"/>
              </a:spcBef>
            </a:pPr>
            <a:r>
              <a:rPr lang="en-US" altLang="en-US" i="1">
                <a:latin typeface="Arial" panose="020B0604020202020204" pitchFamily="34" charset="0"/>
                <a:ea typeface="ＭＳ Ｐゴシック" panose="020B0600070205080204" pitchFamily="34" charset="-128"/>
              </a:rPr>
              <a:t>Use this graph and the asthma connection to make the argument that no number of cockroaches should be tolerated. One can become a lot very quickly. The best way to stop an infestation early is to have sticky trap monitors placed under the sink, behind the refrigerator, and in the bathroom. Monitors can alert you to a new (e.g., from a store or neighbor), or a growing infestation before cockroaches or their frass is seen.</a:t>
            </a:r>
          </a:p>
        </p:txBody>
      </p:sp>
      <p:sp>
        <p:nvSpPr>
          <p:cNvPr id="32774" name="Slide Number Placeholder 3">
            <a:extLst>
              <a:ext uri="{FF2B5EF4-FFF2-40B4-BE49-F238E27FC236}">
                <a16:creationId xmlns:a16="http://schemas.microsoft.com/office/drawing/2014/main" id="{CD23688A-5BB0-B04A-BBEB-4AE1D763A002}"/>
              </a:ext>
            </a:extLst>
          </p:cNvPr>
          <p:cNvSpPr txBox="1">
            <a:spLocks noGrp="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9" tIns="46240" rIns="92479" bIns="46240" anchor="b"/>
          <a:lstStyle>
            <a:lvl1pPr defTabSz="920750"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defTabSz="920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defTabSz="92075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defTabSz="92075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defTabSz="92075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defTabSz="92075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r" eaLnBrk="1" hangingPunct="1"/>
            <a:fld id="{4BAE3285-B583-C643-8FA9-4E5607DC0495}" type="slidenum">
              <a:rPr lang="en-US" altLang="en-US" sz="1100">
                <a:ea typeface="Osaka" panose="020B0600000000000000" pitchFamily="34" charset="-128"/>
              </a:rPr>
              <a:pPr algn="r" eaLnBrk="1" hangingPunct="1"/>
              <a:t>22</a:t>
            </a:fld>
            <a:endParaRPr lang="en-US" altLang="en-US" sz="1100">
              <a:ea typeface="Osaka" panose="020B0600000000000000" pitchFamily="34" charset="-128"/>
            </a:endParaRPr>
          </a:p>
        </p:txBody>
      </p:sp>
    </p:spTree>
    <p:extLst>
      <p:ext uri="{BB962C8B-B14F-4D97-AF65-F5344CB8AC3E}">
        <p14:creationId xmlns:p14="http://schemas.microsoft.com/office/powerpoint/2010/main" val="2905975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rid of clutter, it creates hiding spaces for pests</a:t>
            </a:r>
          </a:p>
        </p:txBody>
      </p:sp>
      <p:sp>
        <p:nvSpPr>
          <p:cNvPr id="4" name="Slide Number Placeholder 3"/>
          <p:cNvSpPr>
            <a:spLocks noGrp="1"/>
          </p:cNvSpPr>
          <p:nvPr>
            <p:ph type="sldNum" sz="quarter" idx="5"/>
          </p:nvPr>
        </p:nvSpPr>
        <p:spPr/>
        <p:txBody>
          <a:bodyPr/>
          <a:lstStyle/>
          <a:p>
            <a:fld id="{46391B75-ACDF-0544-AC7A-7D5322C2BB10}" type="slidenum">
              <a:rPr lang="en-US" smtClean="0"/>
              <a:t>26</a:t>
            </a:fld>
            <a:endParaRPr lang="en-US"/>
          </a:p>
        </p:txBody>
      </p:sp>
    </p:spTree>
    <p:extLst>
      <p:ext uri="{BB962C8B-B14F-4D97-AF65-F5344CB8AC3E}">
        <p14:creationId xmlns:p14="http://schemas.microsoft.com/office/powerpoint/2010/main" val="3286089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128"/>
              </a:defRPr>
            </a:lvl1pPr>
            <a:lvl2pPr marL="742950" indent="-285750" defTabSz="922338" eaLnBrk="0" hangingPunct="0">
              <a:defRPr sz="2400">
                <a:solidFill>
                  <a:schemeClr val="tx1"/>
                </a:solidFill>
                <a:latin typeface="Arial" charset="0"/>
                <a:ea typeface="ＭＳ Ｐゴシック" charset="-128"/>
              </a:defRPr>
            </a:lvl2pPr>
            <a:lvl3pPr marL="1143000" indent="-228600" defTabSz="922338" eaLnBrk="0" hangingPunct="0">
              <a:defRPr sz="2400">
                <a:solidFill>
                  <a:schemeClr val="tx1"/>
                </a:solidFill>
                <a:latin typeface="Arial" charset="0"/>
                <a:ea typeface="ＭＳ Ｐゴシック" charset="-128"/>
              </a:defRPr>
            </a:lvl3pPr>
            <a:lvl4pPr marL="1600200" indent="-228600" defTabSz="922338" eaLnBrk="0" hangingPunct="0">
              <a:defRPr sz="2400">
                <a:solidFill>
                  <a:schemeClr val="tx1"/>
                </a:solidFill>
                <a:latin typeface="Arial" charset="0"/>
                <a:ea typeface="ＭＳ Ｐゴシック" charset="-128"/>
              </a:defRPr>
            </a:lvl4pPr>
            <a:lvl5pPr marL="2057400" indent="-228600" defTabSz="922338" eaLnBrk="0" hangingPunct="0">
              <a:defRPr sz="2400">
                <a:solidFill>
                  <a:schemeClr val="tx1"/>
                </a:solidFill>
                <a:latin typeface="Arial" charset="0"/>
                <a:ea typeface="ＭＳ Ｐゴシック" charset="-128"/>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100">
                <a:ea typeface="Osaka" charset="-128"/>
              </a:rPr>
              <a:t>IPM in Multifamily Housing Training</a:t>
            </a:r>
          </a:p>
        </p:txBody>
      </p:sp>
      <p:sp>
        <p:nvSpPr>
          <p:cNvPr id="6349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128"/>
              </a:defRPr>
            </a:lvl1pPr>
            <a:lvl2pPr marL="742950" indent="-285750" defTabSz="922338" eaLnBrk="0" hangingPunct="0">
              <a:defRPr sz="2400">
                <a:solidFill>
                  <a:schemeClr val="tx1"/>
                </a:solidFill>
                <a:latin typeface="Arial" charset="0"/>
                <a:ea typeface="ＭＳ Ｐゴシック" charset="-128"/>
              </a:defRPr>
            </a:lvl2pPr>
            <a:lvl3pPr marL="1143000" indent="-228600" defTabSz="922338" eaLnBrk="0" hangingPunct="0">
              <a:defRPr sz="2400">
                <a:solidFill>
                  <a:schemeClr val="tx1"/>
                </a:solidFill>
                <a:latin typeface="Arial" charset="0"/>
                <a:ea typeface="ＭＳ Ｐゴシック" charset="-128"/>
              </a:defRPr>
            </a:lvl3pPr>
            <a:lvl4pPr marL="1600200" indent="-228600" defTabSz="922338" eaLnBrk="0" hangingPunct="0">
              <a:defRPr sz="2400">
                <a:solidFill>
                  <a:schemeClr val="tx1"/>
                </a:solidFill>
                <a:latin typeface="Arial" charset="0"/>
                <a:ea typeface="ＭＳ Ｐゴシック" charset="-128"/>
              </a:defRPr>
            </a:lvl4pPr>
            <a:lvl5pPr marL="2057400" indent="-228600" defTabSz="922338" eaLnBrk="0" hangingPunct="0">
              <a:defRPr sz="2400">
                <a:solidFill>
                  <a:schemeClr val="tx1"/>
                </a:solidFill>
                <a:latin typeface="Arial" charset="0"/>
                <a:ea typeface="ＭＳ Ｐゴシック" charset="-128"/>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100">
                <a:ea typeface="Osaka" charset="-128"/>
              </a:rPr>
              <a:t>www.StopPests.org</a:t>
            </a:r>
          </a:p>
        </p:txBody>
      </p:sp>
      <p:sp>
        <p:nvSpPr>
          <p:cNvPr id="634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128"/>
              </a:defRPr>
            </a:lvl1pPr>
            <a:lvl2pPr marL="742950" indent="-285750" defTabSz="922338" eaLnBrk="0" hangingPunct="0">
              <a:defRPr sz="2400">
                <a:solidFill>
                  <a:schemeClr val="tx1"/>
                </a:solidFill>
                <a:latin typeface="Arial" charset="0"/>
                <a:ea typeface="ＭＳ Ｐゴシック" charset="-128"/>
              </a:defRPr>
            </a:lvl2pPr>
            <a:lvl3pPr marL="1143000" indent="-228600" defTabSz="922338" eaLnBrk="0" hangingPunct="0">
              <a:defRPr sz="2400">
                <a:solidFill>
                  <a:schemeClr val="tx1"/>
                </a:solidFill>
                <a:latin typeface="Arial" charset="0"/>
                <a:ea typeface="ＭＳ Ｐゴシック" charset="-128"/>
              </a:defRPr>
            </a:lvl3pPr>
            <a:lvl4pPr marL="1600200" indent="-228600" defTabSz="922338" eaLnBrk="0" hangingPunct="0">
              <a:defRPr sz="2400">
                <a:solidFill>
                  <a:schemeClr val="tx1"/>
                </a:solidFill>
                <a:latin typeface="Arial" charset="0"/>
                <a:ea typeface="ＭＳ Ｐゴシック" charset="-128"/>
              </a:defRPr>
            </a:lvl4pPr>
            <a:lvl5pPr marL="2057400" indent="-228600" defTabSz="922338" eaLnBrk="0" hangingPunct="0">
              <a:defRPr sz="2400">
                <a:solidFill>
                  <a:schemeClr val="tx1"/>
                </a:solidFill>
                <a:latin typeface="Arial" charset="0"/>
                <a:ea typeface="ＭＳ Ｐゴシック" charset="-128"/>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7073815-7094-DE48-AD24-8D1726BB32FD}" type="slidenum">
              <a:rPr lang="en-US" altLang="en-US" sz="1100">
                <a:ea typeface="Osaka" charset="-128"/>
              </a:rPr>
              <a:pPr eaLnBrk="1" hangingPunct="1"/>
              <a:t>30</a:t>
            </a:fld>
            <a:endParaRPr lang="en-US" altLang="en-US" sz="1100">
              <a:ea typeface="Osaka" charset="-128"/>
            </a:endParaRPr>
          </a:p>
        </p:txBody>
      </p:sp>
      <p:sp>
        <p:nvSpPr>
          <p:cNvPr id="63492"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eaLnBrk="0" hangingPunct="0">
              <a:defRPr sz="2400">
                <a:solidFill>
                  <a:schemeClr val="tx1"/>
                </a:solidFill>
                <a:latin typeface="Arial" charset="0"/>
                <a:ea typeface="ＭＳ Ｐゴシック" charset="-128"/>
              </a:defRPr>
            </a:lvl1pPr>
            <a:lvl2pPr marL="742950" indent="-285750" defTabSz="922338" eaLnBrk="0" hangingPunct="0">
              <a:defRPr sz="2400">
                <a:solidFill>
                  <a:schemeClr val="tx1"/>
                </a:solidFill>
                <a:latin typeface="Arial" charset="0"/>
                <a:ea typeface="ＭＳ Ｐゴシック" charset="-128"/>
              </a:defRPr>
            </a:lvl2pPr>
            <a:lvl3pPr marL="1143000" indent="-228600" defTabSz="922338" eaLnBrk="0" hangingPunct="0">
              <a:defRPr sz="2400">
                <a:solidFill>
                  <a:schemeClr val="tx1"/>
                </a:solidFill>
                <a:latin typeface="Arial" charset="0"/>
                <a:ea typeface="ＭＳ Ｐゴシック" charset="-128"/>
              </a:defRPr>
            </a:lvl3pPr>
            <a:lvl4pPr marL="1600200" indent="-228600" defTabSz="922338" eaLnBrk="0" hangingPunct="0">
              <a:defRPr sz="2400">
                <a:solidFill>
                  <a:schemeClr val="tx1"/>
                </a:solidFill>
                <a:latin typeface="Arial" charset="0"/>
                <a:ea typeface="ＭＳ Ｐゴシック" charset="-128"/>
              </a:defRPr>
            </a:lvl4pPr>
            <a:lvl5pPr marL="2057400" indent="-228600" defTabSz="922338" eaLnBrk="0" hangingPunct="0">
              <a:defRPr sz="2400">
                <a:solidFill>
                  <a:schemeClr val="tx1"/>
                </a:solidFill>
                <a:latin typeface="Arial" charset="0"/>
                <a:ea typeface="ＭＳ Ｐゴシック" charset="-128"/>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1DAC0E39-0DA3-3848-BA05-AC61D393F232}" type="slidenum">
              <a:rPr lang="en-US" altLang="en-US" sz="1100">
                <a:ea typeface="Osaka" charset="-128"/>
              </a:rPr>
              <a:pPr algn="r" eaLnBrk="1" hangingPunct="1"/>
              <a:t>30</a:t>
            </a:fld>
            <a:endParaRPr lang="en-US" altLang="en-US" sz="1100">
              <a:ea typeface="Osaka" charset="-128"/>
            </a:endParaRPr>
          </a:p>
        </p:txBody>
      </p:sp>
      <p:sp>
        <p:nvSpPr>
          <p:cNvPr id="63493" name="Rectangle 2"/>
          <p:cNvSpPr>
            <a:spLocks noGrp="1" noRot="1" noChangeAspect="1" noChangeArrowheads="1" noTextEdit="1"/>
          </p:cNvSpPr>
          <p:nvPr>
            <p:ph type="sldImg"/>
          </p:nvPr>
        </p:nvSpPr>
        <p:spPr>
          <a:xfrm>
            <a:off x="1803400" y="293688"/>
            <a:ext cx="3125788" cy="2344737"/>
          </a:xfrm>
          <a:ln/>
        </p:spPr>
      </p:sp>
      <p:sp>
        <p:nvSpPr>
          <p:cNvPr id="63494" name="Rectangle 3"/>
          <p:cNvSpPr>
            <a:spLocks noGrp="1" noChangeArrowheads="1"/>
          </p:cNvSpPr>
          <p:nvPr>
            <p:ph type="body" idx="1"/>
          </p:nvPr>
        </p:nvSpPr>
        <p:spPr>
          <a:xfrm>
            <a:off x="361950" y="2638425"/>
            <a:ext cx="6081713" cy="4157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en-US" altLang="en-US" i="1">
                <a:solidFill>
                  <a:srgbClr val="000000"/>
                </a:solidFill>
                <a:latin typeface="Arial" charset="0"/>
                <a:ea typeface="ＭＳ Ｐゴシック" charset="-128"/>
              </a:rPr>
              <a:t>Traps come in several forms, demonstrate traps and pass them around. </a:t>
            </a:r>
          </a:p>
          <a:p>
            <a:pPr>
              <a:spcBef>
                <a:spcPct val="50000"/>
              </a:spcBef>
            </a:pPr>
            <a:endParaRPr lang="en-US" altLang="en-US">
              <a:solidFill>
                <a:srgbClr val="000000"/>
              </a:solidFill>
              <a:latin typeface="Arial" charset="0"/>
              <a:ea typeface="ＭＳ Ｐゴシック" charset="-128"/>
            </a:endParaRPr>
          </a:p>
          <a:p>
            <a:pPr>
              <a:spcBef>
                <a:spcPct val="50000"/>
              </a:spcBef>
              <a:buFontTx/>
              <a:buChar char="•"/>
            </a:pPr>
            <a:r>
              <a:rPr lang="en-US" altLang="en-US">
                <a:solidFill>
                  <a:srgbClr val="000000"/>
                </a:solidFill>
                <a:latin typeface="Arial" charset="0"/>
                <a:ea typeface="ＭＳ Ｐゴシック" charset="-128"/>
              </a:rPr>
              <a:t> Snap traps. Cheap, easy, and effective. The newer style is much easier to set, clean, and empty the rodent. These traps work like binder clips.</a:t>
            </a:r>
          </a:p>
          <a:p>
            <a:pPr>
              <a:spcBef>
                <a:spcPct val="50000"/>
              </a:spcBef>
              <a:buFontTx/>
              <a:buChar char="•"/>
            </a:pPr>
            <a:r>
              <a:rPr lang="en-US" altLang="en-US">
                <a:solidFill>
                  <a:srgbClr val="000000"/>
                </a:solidFill>
                <a:latin typeface="Arial" charset="0"/>
                <a:ea typeface="ＭＳ Ｐゴシック" charset="-128"/>
              </a:rPr>
              <a:t> Glue traps. Cheap and easy, but the rodent takes a long time to die and makes noises that can be disturbing to residents. Adult mice and rats will usually avoid glue traps. They can be made more effective by using box-style traps or putting the glue board inside short sections of PVC pipe; mice prefer tunnels and dark areas, and will not detect the glue boards until they cannot get away.</a:t>
            </a:r>
          </a:p>
          <a:p>
            <a:pPr>
              <a:spcBef>
                <a:spcPct val="50000"/>
              </a:spcBef>
              <a:buFontTx/>
              <a:buChar char="•"/>
            </a:pPr>
            <a:r>
              <a:rPr lang="en-US" altLang="en-US">
                <a:solidFill>
                  <a:srgbClr val="000000"/>
                </a:solidFill>
                <a:latin typeface="Arial" charset="0"/>
                <a:ea typeface="ＭＳ Ｐゴシック" charset="-128"/>
              </a:rPr>
              <a:t> Curiosity traps. Can be very effective. They come in many styles, but you must check them often and may be left with a live animal that needs to die.</a:t>
            </a:r>
          </a:p>
          <a:p>
            <a:pPr>
              <a:spcBef>
                <a:spcPct val="50000"/>
              </a:spcBef>
              <a:buFontTx/>
              <a:buChar char="•"/>
            </a:pPr>
            <a:r>
              <a:rPr lang="en-US" altLang="en-US">
                <a:solidFill>
                  <a:srgbClr val="000000"/>
                </a:solidFill>
                <a:latin typeface="Arial" charset="0"/>
                <a:ea typeface="ＭＳ Ｐゴシック" charset="-128"/>
              </a:rPr>
              <a:t> Electronic traps. Expensive. Electrocutes a mouse with a small electrical charge. One can dump out the mouse without touching it. </a:t>
            </a:r>
          </a:p>
          <a:p>
            <a:pPr>
              <a:spcBef>
                <a:spcPct val="50000"/>
              </a:spcBef>
              <a:buFontTx/>
              <a:buChar char="•"/>
            </a:pPr>
            <a:r>
              <a:rPr lang="en-US" altLang="en-US">
                <a:solidFill>
                  <a:srgbClr val="000000"/>
                </a:solidFill>
                <a:latin typeface="Arial" charset="0"/>
                <a:ea typeface="ＭＳ Ｐゴシック" charset="-128"/>
              </a:rPr>
              <a:t> Live traps are available but not recommended. What does one do with the mouse once it is caught? Or an angry rat?</a:t>
            </a:r>
          </a:p>
          <a:p>
            <a:pPr>
              <a:spcBef>
                <a:spcPct val="50000"/>
              </a:spcBef>
              <a:buFontTx/>
              <a:buChar char="•"/>
            </a:pPr>
            <a:r>
              <a:rPr lang="en-US" altLang="en-US">
                <a:solidFill>
                  <a:srgbClr val="000000"/>
                </a:solidFill>
                <a:latin typeface="Arial" charset="0"/>
                <a:ea typeface="ＭＳ Ｐゴシック" charset="-128"/>
              </a:rPr>
              <a:t> Ultrasonic devices. Have not been shown to be effective.</a:t>
            </a:r>
          </a:p>
          <a:p>
            <a:pPr>
              <a:spcBef>
                <a:spcPct val="50000"/>
              </a:spcBef>
            </a:pPr>
            <a:endParaRPr lang="en-US" altLang="en-US">
              <a:solidFill>
                <a:srgbClr val="000000"/>
              </a:solidFill>
              <a:latin typeface="Arial" charset="0"/>
              <a:ea typeface="ＭＳ Ｐゴシック" charset="-128"/>
            </a:endParaRPr>
          </a:p>
          <a:p>
            <a:pPr>
              <a:spcBef>
                <a:spcPct val="50000"/>
              </a:spcBef>
            </a:pPr>
            <a:r>
              <a:rPr lang="en-US" altLang="en-US" i="1">
                <a:latin typeface="Arial" charset="0"/>
                <a:ea typeface="ＭＳ Ｐゴシック" charset="-128"/>
              </a:rPr>
              <a:t>Baits could be: fabric, dental floss, food…rodent populations will have preferences for the food that is normally available to them (e.g. rats next to a restaurant that throws away a lot of chicken will prefer chicken).</a:t>
            </a:r>
          </a:p>
          <a:p>
            <a:pPr eaLnBrk="1" hangingPunct="1">
              <a:spcBef>
                <a:spcPct val="50000"/>
              </a:spcBef>
            </a:pPr>
            <a:endParaRPr lang="en-US" altLang="en-US">
              <a:latin typeface="Arial" charset="0"/>
              <a:ea typeface="ＭＳ Ｐゴシック" charset="-128"/>
            </a:endParaRPr>
          </a:p>
          <a:p>
            <a:pPr eaLnBrk="1" hangingPunct="1">
              <a:spcBef>
                <a:spcPct val="50000"/>
              </a:spcBef>
            </a:pPr>
            <a:r>
              <a:rPr lang="en-US" altLang="en-US">
                <a:latin typeface="Arial" charset="0"/>
                <a:ea typeface="ＭＳ Ｐゴシック" charset="-128"/>
              </a:rPr>
              <a:t>Reference: Preventing Rats on Your Property, pp 11–12.</a:t>
            </a:r>
          </a:p>
        </p:txBody>
      </p:sp>
    </p:spTree>
    <p:extLst>
      <p:ext uri="{BB962C8B-B14F-4D97-AF65-F5344CB8AC3E}">
        <p14:creationId xmlns:p14="http://schemas.microsoft.com/office/powerpoint/2010/main" val="3556400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go around making the case for pest management professionals</a:t>
            </a:r>
            <a:r>
              <a:rPr lang="en-US" baseline="0" dirty="0"/>
              <a:t> being more like doctors than plumbers. Work together and be part of the conversation. We need to step up to the plate and be interested in all of the solutions to our pest management problems. Let’s not look to the past failures or play the blame game, but go forward working together to find solutions. </a:t>
            </a:r>
            <a:endParaRPr lang="en-US" dirty="0"/>
          </a:p>
        </p:txBody>
      </p:sp>
      <p:sp>
        <p:nvSpPr>
          <p:cNvPr id="4" name="Slide Number Placeholder 3"/>
          <p:cNvSpPr>
            <a:spLocks noGrp="1"/>
          </p:cNvSpPr>
          <p:nvPr>
            <p:ph type="sldNum" sz="quarter" idx="10"/>
          </p:nvPr>
        </p:nvSpPr>
        <p:spPr/>
        <p:txBody>
          <a:bodyPr/>
          <a:lstStyle/>
          <a:p>
            <a:fld id="{D9964996-1BA2-254D-957E-D691BB4689AE}" type="slidenum">
              <a:rPr lang="en-US" smtClean="0"/>
              <a:t>2</a:t>
            </a:fld>
            <a:endParaRPr lang="en-US" dirty="0"/>
          </a:p>
        </p:txBody>
      </p:sp>
    </p:spTree>
    <p:extLst>
      <p:ext uri="{BB962C8B-B14F-4D97-AF65-F5344CB8AC3E}">
        <p14:creationId xmlns:p14="http://schemas.microsoft.com/office/powerpoint/2010/main" val="2338005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128"/>
              </a:defRPr>
            </a:lvl1pPr>
            <a:lvl2pPr marL="742950" indent="-285750" defTabSz="922338" eaLnBrk="0" hangingPunct="0">
              <a:defRPr sz="2400">
                <a:solidFill>
                  <a:schemeClr val="tx1"/>
                </a:solidFill>
                <a:latin typeface="Arial" charset="0"/>
                <a:ea typeface="ＭＳ Ｐゴシック" charset="-128"/>
              </a:defRPr>
            </a:lvl2pPr>
            <a:lvl3pPr marL="1143000" indent="-228600" defTabSz="922338" eaLnBrk="0" hangingPunct="0">
              <a:defRPr sz="2400">
                <a:solidFill>
                  <a:schemeClr val="tx1"/>
                </a:solidFill>
                <a:latin typeface="Arial" charset="0"/>
                <a:ea typeface="ＭＳ Ｐゴシック" charset="-128"/>
              </a:defRPr>
            </a:lvl3pPr>
            <a:lvl4pPr marL="1600200" indent="-228600" defTabSz="922338" eaLnBrk="0" hangingPunct="0">
              <a:defRPr sz="2400">
                <a:solidFill>
                  <a:schemeClr val="tx1"/>
                </a:solidFill>
                <a:latin typeface="Arial" charset="0"/>
                <a:ea typeface="ＭＳ Ｐゴシック" charset="-128"/>
              </a:defRPr>
            </a:lvl4pPr>
            <a:lvl5pPr marL="2057400" indent="-228600" defTabSz="922338" eaLnBrk="0" hangingPunct="0">
              <a:defRPr sz="2400">
                <a:solidFill>
                  <a:schemeClr val="tx1"/>
                </a:solidFill>
                <a:latin typeface="Arial" charset="0"/>
                <a:ea typeface="ＭＳ Ｐゴシック" charset="-128"/>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100">
                <a:ea typeface="Osaka" charset="-128"/>
              </a:rPr>
              <a:t>IPM in Multifamily Housing Training</a:t>
            </a:r>
          </a:p>
        </p:txBody>
      </p:sp>
      <p:sp>
        <p:nvSpPr>
          <p:cNvPr id="6553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128"/>
              </a:defRPr>
            </a:lvl1pPr>
            <a:lvl2pPr marL="742950" indent="-285750" defTabSz="922338" eaLnBrk="0" hangingPunct="0">
              <a:defRPr sz="2400">
                <a:solidFill>
                  <a:schemeClr val="tx1"/>
                </a:solidFill>
                <a:latin typeface="Arial" charset="0"/>
                <a:ea typeface="ＭＳ Ｐゴシック" charset="-128"/>
              </a:defRPr>
            </a:lvl2pPr>
            <a:lvl3pPr marL="1143000" indent="-228600" defTabSz="922338" eaLnBrk="0" hangingPunct="0">
              <a:defRPr sz="2400">
                <a:solidFill>
                  <a:schemeClr val="tx1"/>
                </a:solidFill>
                <a:latin typeface="Arial" charset="0"/>
                <a:ea typeface="ＭＳ Ｐゴシック" charset="-128"/>
              </a:defRPr>
            </a:lvl3pPr>
            <a:lvl4pPr marL="1600200" indent="-228600" defTabSz="922338" eaLnBrk="0" hangingPunct="0">
              <a:defRPr sz="2400">
                <a:solidFill>
                  <a:schemeClr val="tx1"/>
                </a:solidFill>
                <a:latin typeface="Arial" charset="0"/>
                <a:ea typeface="ＭＳ Ｐゴシック" charset="-128"/>
              </a:defRPr>
            </a:lvl4pPr>
            <a:lvl5pPr marL="2057400" indent="-228600" defTabSz="922338" eaLnBrk="0" hangingPunct="0">
              <a:defRPr sz="2400">
                <a:solidFill>
                  <a:schemeClr val="tx1"/>
                </a:solidFill>
                <a:latin typeface="Arial" charset="0"/>
                <a:ea typeface="ＭＳ Ｐゴシック" charset="-128"/>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100">
                <a:ea typeface="Osaka" charset="-128"/>
              </a:rPr>
              <a:t>www.StopPests.org</a:t>
            </a:r>
          </a:p>
        </p:txBody>
      </p:sp>
      <p:sp>
        <p:nvSpPr>
          <p:cNvPr id="655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128"/>
              </a:defRPr>
            </a:lvl1pPr>
            <a:lvl2pPr marL="742950" indent="-285750" defTabSz="922338" eaLnBrk="0" hangingPunct="0">
              <a:defRPr sz="2400">
                <a:solidFill>
                  <a:schemeClr val="tx1"/>
                </a:solidFill>
                <a:latin typeface="Arial" charset="0"/>
                <a:ea typeface="ＭＳ Ｐゴシック" charset="-128"/>
              </a:defRPr>
            </a:lvl2pPr>
            <a:lvl3pPr marL="1143000" indent="-228600" defTabSz="922338" eaLnBrk="0" hangingPunct="0">
              <a:defRPr sz="2400">
                <a:solidFill>
                  <a:schemeClr val="tx1"/>
                </a:solidFill>
                <a:latin typeface="Arial" charset="0"/>
                <a:ea typeface="ＭＳ Ｐゴシック" charset="-128"/>
              </a:defRPr>
            </a:lvl3pPr>
            <a:lvl4pPr marL="1600200" indent="-228600" defTabSz="922338" eaLnBrk="0" hangingPunct="0">
              <a:defRPr sz="2400">
                <a:solidFill>
                  <a:schemeClr val="tx1"/>
                </a:solidFill>
                <a:latin typeface="Arial" charset="0"/>
                <a:ea typeface="ＭＳ Ｐゴシック" charset="-128"/>
              </a:defRPr>
            </a:lvl4pPr>
            <a:lvl5pPr marL="2057400" indent="-228600" defTabSz="922338" eaLnBrk="0" hangingPunct="0">
              <a:defRPr sz="2400">
                <a:solidFill>
                  <a:schemeClr val="tx1"/>
                </a:solidFill>
                <a:latin typeface="Arial" charset="0"/>
                <a:ea typeface="ＭＳ Ｐゴシック" charset="-128"/>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716D49FF-73AE-FF4C-ACD4-92A8984F51E1}" type="slidenum">
              <a:rPr lang="en-US" altLang="en-US" sz="1100">
                <a:ea typeface="Osaka" charset="-128"/>
              </a:rPr>
              <a:pPr eaLnBrk="1" hangingPunct="1"/>
              <a:t>31</a:t>
            </a:fld>
            <a:endParaRPr lang="en-US" altLang="en-US" sz="1100">
              <a:ea typeface="Osaka" charset="-128"/>
            </a:endParaRPr>
          </a:p>
        </p:txBody>
      </p:sp>
      <p:sp>
        <p:nvSpPr>
          <p:cNvPr id="65540" name="Rectangle 2"/>
          <p:cNvSpPr>
            <a:spLocks noGrp="1" noRot="1" noChangeAspect="1" noChangeArrowheads="1" noTextEdit="1"/>
          </p:cNvSpPr>
          <p:nvPr>
            <p:ph type="sldImg"/>
          </p:nvPr>
        </p:nvSpPr>
        <p:spPr>
          <a:ln/>
        </p:spPr>
      </p:sp>
      <p:sp>
        <p:nvSpPr>
          <p:cNvPr id="655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54000" indent="-254000"/>
            <a:r>
              <a:rPr lang="en-US" altLang="en-US">
                <a:latin typeface="Arial" charset="0"/>
                <a:ea typeface="ＭＳ Ｐゴシック" charset="-128"/>
              </a:rPr>
              <a:t>Always place snap traps against walls, ideally in corners, or in known runways. Traps may be doubled up, and the more traps used the more effective they will be. </a:t>
            </a:r>
          </a:p>
          <a:p>
            <a:pPr marL="254000" indent="-254000"/>
            <a:endParaRPr lang="en-US" altLang="en-US">
              <a:latin typeface="Arial" charset="0"/>
              <a:ea typeface="ＭＳ Ｐゴシック" charset="-128"/>
            </a:endParaRPr>
          </a:p>
          <a:p>
            <a:pPr marL="254000" indent="-254000"/>
            <a:r>
              <a:rPr lang="en-US" altLang="en-US" i="1">
                <a:latin typeface="Arial" charset="0"/>
                <a:ea typeface="ＭＳ Ｐゴシック" charset="-128"/>
              </a:rPr>
              <a:t>The reason for this placement is twofold:</a:t>
            </a:r>
          </a:p>
          <a:p>
            <a:pPr marL="254000" indent="-254000">
              <a:buFontTx/>
              <a:buAutoNum type="arabicPeriod"/>
            </a:pPr>
            <a:r>
              <a:rPr lang="en-US" altLang="en-US" i="1">
                <a:latin typeface="Arial" charset="0"/>
                <a:ea typeface="ＭＳ Ｐゴシック" charset="-128"/>
              </a:rPr>
              <a:t>Rodents are likely to travel the same paths along walls every night. Setting traps where they already travel increases the chance of one running over the trap.</a:t>
            </a:r>
          </a:p>
          <a:p>
            <a:pPr marL="254000" indent="-254000">
              <a:buFontTx/>
              <a:buAutoNum type="arabicPeriod"/>
            </a:pPr>
            <a:r>
              <a:rPr lang="en-US" altLang="en-US" i="1">
                <a:latin typeface="Arial" charset="0"/>
                <a:ea typeface="ＭＳ Ｐゴシック" charset="-128"/>
              </a:rPr>
              <a:t>Rodents get a lot of information from their hairs and have a very fast response time. If a trap is along a wall, the wall blocks them from reacting to the trap closing by running out to the side.</a:t>
            </a:r>
          </a:p>
        </p:txBody>
      </p:sp>
    </p:spTree>
    <p:extLst>
      <p:ext uri="{BB962C8B-B14F-4D97-AF65-F5344CB8AC3E}">
        <p14:creationId xmlns:p14="http://schemas.microsoft.com/office/powerpoint/2010/main" val="2231823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128"/>
              </a:defRPr>
            </a:lvl1pPr>
            <a:lvl2pPr marL="742950" indent="-285750" defTabSz="922338" eaLnBrk="0" hangingPunct="0">
              <a:defRPr sz="2400">
                <a:solidFill>
                  <a:schemeClr val="tx1"/>
                </a:solidFill>
                <a:latin typeface="Arial" charset="0"/>
                <a:ea typeface="ＭＳ Ｐゴシック" charset="-128"/>
              </a:defRPr>
            </a:lvl2pPr>
            <a:lvl3pPr marL="1143000" indent="-228600" defTabSz="922338" eaLnBrk="0" hangingPunct="0">
              <a:defRPr sz="2400">
                <a:solidFill>
                  <a:schemeClr val="tx1"/>
                </a:solidFill>
                <a:latin typeface="Arial" charset="0"/>
                <a:ea typeface="ＭＳ Ｐゴシック" charset="-128"/>
              </a:defRPr>
            </a:lvl3pPr>
            <a:lvl4pPr marL="1600200" indent="-228600" defTabSz="922338" eaLnBrk="0" hangingPunct="0">
              <a:defRPr sz="2400">
                <a:solidFill>
                  <a:schemeClr val="tx1"/>
                </a:solidFill>
                <a:latin typeface="Arial" charset="0"/>
                <a:ea typeface="ＭＳ Ｐゴシック" charset="-128"/>
              </a:defRPr>
            </a:lvl4pPr>
            <a:lvl5pPr marL="2057400" indent="-228600" defTabSz="922338" eaLnBrk="0" hangingPunct="0">
              <a:defRPr sz="2400">
                <a:solidFill>
                  <a:schemeClr val="tx1"/>
                </a:solidFill>
                <a:latin typeface="Arial" charset="0"/>
                <a:ea typeface="ＭＳ Ｐゴシック" charset="-128"/>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100">
                <a:ea typeface="Osaka" charset="-128"/>
              </a:rPr>
              <a:t>IPM in Multifamily Housing Training</a:t>
            </a:r>
          </a:p>
        </p:txBody>
      </p:sp>
      <p:sp>
        <p:nvSpPr>
          <p:cNvPr id="3891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128"/>
              </a:defRPr>
            </a:lvl1pPr>
            <a:lvl2pPr marL="742950" indent="-285750" defTabSz="922338" eaLnBrk="0" hangingPunct="0">
              <a:defRPr sz="2400">
                <a:solidFill>
                  <a:schemeClr val="tx1"/>
                </a:solidFill>
                <a:latin typeface="Arial" charset="0"/>
                <a:ea typeface="ＭＳ Ｐゴシック" charset="-128"/>
              </a:defRPr>
            </a:lvl2pPr>
            <a:lvl3pPr marL="1143000" indent="-228600" defTabSz="922338" eaLnBrk="0" hangingPunct="0">
              <a:defRPr sz="2400">
                <a:solidFill>
                  <a:schemeClr val="tx1"/>
                </a:solidFill>
                <a:latin typeface="Arial" charset="0"/>
                <a:ea typeface="ＭＳ Ｐゴシック" charset="-128"/>
              </a:defRPr>
            </a:lvl3pPr>
            <a:lvl4pPr marL="1600200" indent="-228600" defTabSz="922338" eaLnBrk="0" hangingPunct="0">
              <a:defRPr sz="2400">
                <a:solidFill>
                  <a:schemeClr val="tx1"/>
                </a:solidFill>
                <a:latin typeface="Arial" charset="0"/>
                <a:ea typeface="ＭＳ Ｐゴシック" charset="-128"/>
              </a:defRPr>
            </a:lvl4pPr>
            <a:lvl5pPr marL="2057400" indent="-228600" defTabSz="922338" eaLnBrk="0" hangingPunct="0">
              <a:defRPr sz="2400">
                <a:solidFill>
                  <a:schemeClr val="tx1"/>
                </a:solidFill>
                <a:latin typeface="Arial" charset="0"/>
                <a:ea typeface="ＭＳ Ｐゴシック" charset="-128"/>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100">
                <a:ea typeface="Osaka" charset="-128"/>
              </a:rPr>
              <a:t>www.StopPests.org</a:t>
            </a:r>
          </a:p>
        </p:txBody>
      </p:sp>
      <p:sp>
        <p:nvSpPr>
          <p:cNvPr id="389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Arial" charset="0"/>
                <a:ea typeface="ＭＳ Ｐゴシック" charset="-128"/>
              </a:defRPr>
            </a:lvl1pPr>
            <a:lvl2pPr marL="742950" indent="-285750" defTabSz="922338" eaLnBrk="0" hangingPunct="0">
              <a:defRPr sz="2400">
                <a:solidFill>
                  <a:schemeClr val="tx1"/>
                </a:solidFill>
                <a:latin typeface="Arial" charset="0"/>
                <a:ea typeface="ＭＳ Ｐゴシック" charset="-128"/>
              </a:defRPr>
            </a:lvl2pPr>
            <a:lvl3pPr marL="1143000" indent="-228600" defTabSz="922338" eaLnBrk="0" hangingPunct="0">
              <a:defRPr sz="2400">
                <a:solidFill>
                  <a:schemeClr val="tx1"/>
                </a:solidFill>
                <a:latin typeface="Arial" charset="0"/>
                <a:ea typeface="ＭＳ Ｐゴシック" charset="-128"/>
              </a:defRPr>
            </a:lvl3pPr>
            <a:lvl4pPr marL="1600200" indent="-228600" defTabSz="922338" eaLnBrk="0" hangingPunct="0">
              <a:defRPr sz="2400">
                <a:solidFill>
                  <a:schemeClr val="tx1"/>
                </a:solidFill>
                <a:latin typeface="Arial" charset="0"/>
                <a:ea typeface="ＭＳ Ｐゴシック" charset="-128"/>
              </a:defRPr>
            </a:lvl4pPr>
            <a:lvl5pPr marL="2057400" indent="-228600" defTabSz="922338" eaLnBrk="0" hangingPunct="0">
              <a:defRPr sz="2400">
                <a:solidFill>
                  <a:schemeClr val="tx1"/>
                </a:solidFill>
                <a:latin typeface="Arial" charset="0"/>
                <a:ea typeface="ＭＳ Ｐゴシック" charset="-128"/>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A809940-05DD-844A-ABD2-6317ED57B81F}" type="slidenum">
              <a:rPr lang="en-US" altLang="en-US" sz="1100">
                <a:ea typeface="Osaka" charset="-128"/>
              </a:rPr>
              <a:pPr eaLnBrk="1" hangingPunct="1"/>
              <a:t>33</a:t>
            </a:fld>
            <a:endParaRPr lang="en-US" altLang="en-US" sz="1100">
              <a:ea typeface="Osaka" charset="-128"/>
            </a:endParaRPr>
          </a:p>
        </p:txBody>
      </p:sp>
      <p:sp>
        <p:nvSpPr>
          <p:cNvPr id="38916" name="Rectangle 2"/>
          <p:cNvSpPr>
            <a:spLocks noGrp="1" noRot="1" noChangeAspect="1" noChangeArrowheads="1" noTextEdit="1"/>
          </p:cNvSpPr>
          <p:nvPr>
            <p:ph type="sldImg"/>
          </p:nvPr>
        </p:nvSpPr>
        <p:spPr>
          <a:ln/>
        </p:spPr>
      </p:sp>
      <p:sp>
        <p:nvSpPr>
          <p:cNvPr id="389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Mice can mate when they are one month old. The gestation period is 19 days. There are 4–7 young per litter, eight litters per year, 30–35 young weaned per female per year….This growth rate is the same as that of cockroaches! </a:t>
            </a:r>
          </a:p>
          <a:p>
            <a:endParaRPr lang="en-US" altLang="en-US">
              <a:latin typeface="Arial" charset="0"/>
              <a:ea typeface="ＭＳ Ｐゴシック" charset="-128"/>
            </a:endParaRPr>
          </a:p>
          <a:p>
            <a:r>
              <a:rPr lang="en-US" altLang="en-US">
                <a:latin typeface="Arial" charset="0"/>
                <a:ea typeface="ＭＳ Ｐゴシック" charset="-128"/>
              </a:rPr>
              <a:t>This graph assumes six litters of six per year, 50% female in each litter, and all survive. This is not realistic (all will never survive), but it is a vivid picture that one mouse will build a large family very quickly.</a:t>
            </a:r>
          </a:p>
        </p:txBody>
      </p:sp>
    </p:spTree>
    <p:extLst>
      <p:ext uri="{BB962C8B-B14F-4D97-AF65-F5344CB8AC3E}">
        <p14:creationId xmlns:p14="http://schemas.microsoft.com/office/powerpoint/2010/main" val="2062503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hidden because you may not want to perpetuate any myths by saying them aloud. Know your audience and if this slide is appropriate or not.</a:t>
            </a:r>
          </a:p>
        </p:txBody>
      </p:sp>
      <p:sp>
        <p:nvSpPr>
          <p:cNvPr id="4" name="Slide Number Placeholder 3"/>
          <p:cNvSpPr>
            <a:spLocks noGrp="1"/>
          </p:cNvSpPr>
          <p:nvPr>
            <p:ph type="sldNum" sz="quarter" idx="5"/>
          </p:nvPr>
        </p:nvSpPr>
        <p:spPr/>
        <p:txBody>
          <a:bodyPr/>
          <a:lstStyle/>
          <a:p>
            <a:fld id="{46391B75-ACDF-0544-AC7A-7D5322C2BB10}" type="slidenum">
              <a:rPr lang="en-US" smtClean="0"/>
              <a:t>35</a:t>
            </a:fld>
            <a:endParaRPr lang="en-US"/>
          </a:p>
        </p:txBody>
      </p:sp>
    </p:spTree>
    <p:extLst>
      <p:ext uri="{BB962C8B-B14F-4D97-AF65-F5344CB8AC3E}">
        <p14:creationId xmlns:p14="http://schemas.microsoft.com/office/powerpoint/2010/main" val="1868026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1pPr>
            <a:lvl2pPr marL="702756" indent="-270291"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2pPr>
            <a:lvl3pPr marL="1081164" indent="-216233"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3pPr>
            <a:lvl4pPr marL="1513629" indent="-216233"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4pPr>
            <a:lvl5pPr marL="1946095" indent="-216233"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5pPr>
            <a:lvl6pPr marL="2378560" indent="-216233" defTabSz="451987"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6pPr>
            <a:lvl7pPr marL="2811026" indent="-216233" defTabSz="451987"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7pPr>
            <a:lvl8pPr marL="3243491" indent="-216233" defTabSz="451987"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8pPr>
            <a:lvl9pPr marL="3675957" indent="-216233" defTabSz="451987"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9pPr>
          </a:lstStyle>
          <a:p>
            <a:r>
              <a:rPr lang="en-US" sz="1200">
                <a:solidFill>
                  <a:srgbClr val="000000"/>
                </a:solidFill>
              </a:rPr>
              <a:t>IPM in Multifamily Housing Training</a:t>
            </a:r>
            <a:endParaRPr lang="en-GB" sz="1200">
              <a:solidFill>
                <a:srgbClr val="000000"/>
              </a:solidFill>
            </a:endParaRPr>
          </a:p>
        </p:txBody>
      </p:sp>
      <p:sp>
        <p:nvSpPr>
          <p:cNvPr id="35842" name="Rectangle 6"/>
          <p:cNvSpPr>
            <a:spLocks noGrp="1" noChangeArrowheads="1"/>
          </p:cNvSpPr>
          <p:nvPr>
            <p:ph type="ft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1pPr>
            <a:lvl2pPr marL="702756" indent="-270291"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2pPr>
            <a:lvl3pPr marL="1081164" indent="-216233"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3pPr>
            <a:lvl4pPr marL="1513629" indent="-216233"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4pPr>
            <a:lvl5pPr marL="1946095" indent="-216233"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5pPr>
            <a:lvl6pPr marL="2378560" indent="-216233" defTabSz="451987"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6pPr>
            <a:lvl7pPr marL="2811026" indent="-216233" defTabSz="451987"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7pPr>
            <a:lvl8pPr marL="3243491" indent="-216233" defTabSz="451987"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8pPr>
            <a:lvl9pPr marL="3675957" indent="-216233" defTabSz="451987"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9pPr>
          </a:lstStyle>
          <a:p>
            <a:r>
              <a:rPr lang="en-GB" sz="1200">
                <a:solidFill>
                  <a:srgbClr val="000000"/>
                </a:solidFill>
              </a:rPr>
              <a:t>www.StopPests.org</a:t>
            </a:r>
          </a:p>
        </p:txBody>
      </p:sp>
      <p:sp>
        <p:nvSpPr>
          <p:cNvPr id="3584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1pPr>
            <a:lvl2pPr marL="702756" indent="-270291"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2pPr>
            <a:lvl3pPr marL="1081164" indent="-216233"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3pPr>
            <a:lvl4pPr marL="1513629" indent="-216233"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4pPr>
            <a:lvl5pPr marL="1946095" indent="-216233" defTabSz="451987" eaLnBrk="0" hangingPunct="0">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5pPr>
            <a:lvl6pPr marL="2378560" indent="-216233" defTabSz="451987"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6pPr>
            <a:lvl7pPr marL="2811026" indent="-216233" defTabSz="451987"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7pPr>
            <a:lvl8pPr marL="3243491" indent="-216233" defTabSz="451987"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8pPr>
            <a:lvl9pPr marL="3675957" indent="-216233" defTabSz="451987" eaLnBrk="0" fontAlgn="base" hangingPunct="0">
              <a:spcBef>
                <a:spcPct val="0"/>
              </a:spcBef>
              <a:spcAft>
                <a:spcPct val="0"/>
              </a:spcAft>
              <a:tabLst>
                <a:tab pos="0" algn="l"/>
                <a:tab pos="912983" algn="l"/>
                <a:tab pos="1828969" algn="l"/>
                <a:tab pos="2741951" algn="l"/>
                <a:tab pos="3656436" algn="l"/>
                <a:tab pos="4570920" algn="l"/>
                <a:tab pos="5485405" algn="l"/>
                <a:tab pos="6399888" algn="l"/>
                <a:tab pos="7312871" algn="l"/>
                <a:tab pos="8227356" algn="l"/>
                <a:tab pos="9143342" algn="l"/>
                <a:tab pos="10056324" algn="l"/>
              </a:tabLst>
              <a:defRPr sz="2300">
                <a:solidFill>
                  <a:schemeClr val="bg1"/>
                </a:solidFill>
                <a:latin typeface="Arial" charset="0"/>
                <a:ea typeface="ヒラギノ角ゴ Pro W3" charset="0"/>
                <a:cs typeface="ヒラギノ角ゴ Pro W3" charset="0"/>
              </a:defRPr>
            </a:lvl9pPr>
          </a:lstStyle>
          <a:p>
            <a:fld id="{2432A253-39D4-9A4F-8EE5-9BC5C7825702}" type="slidenum">
              <a:rPr lang="en-GB" sz="1200">
                <a:solidFill>
                  <a:srgbClr val="000000"/>
                </a:solidFill>
              </a:rPr>
              <a:pPr/>
              <a:t>36</a:t>
            </a:fld>
            <a:endParaRPr lang="en-GB" sz="1200">
              <a:solidFill>
                <a:srgbClr val="000000"/>
              </a:solidFill>
            </a:endParaRPr>
          </a:p>
        </p:txBody>
      </p:sp>
      <p:sp>
        <p:nvSpPr>
          <p:cNvPr id="35844" name="Rectangle 7"/>
          <p:cNvSpPr txBox="1">
            <a:spLocks noGrp="1" noChangeArrowheads="1"/>
          </p:cNvSpPr>
          <p:nvPr/>
        </p:nvSpPr>
        <p:spPr bwMode="auto">
          <a:xfrm>
            <a:off x="3885903" y="8684381"/>
            <a:ext cx="2970609" cy="458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3" tIns="45712" rIns="91423" bIns="45712" anchor="b"/>
          <a:lstStyle>
            <a:lvl1pPr defTabSz="963613" eaLnBrk="0" hangingPunct="0">
              <a:defRPr sz="2400">
                <a:solidFill>
                  <a:schemeClr val="bg1"/>
                </a:solidFill>
                <a:latin typeface="Arial" charset="0"/>
                <a:ea typeface="ヒラギノ角ゴ Pro W3" charset="0"/>
                <a:cs typeface="ヒラギノ角ゴ Pro W3" charset="0"/>
              </a:defRPr>
            </a:lvl1pPr>
            <a:lvl2pPr marL="742950" indent="-285750" defTabSz="963613" eaLnBrk="0" hangingPunct="0">
              <a:defRPr sz="2400">
                <a:solidFill>
                  <a:schemeClr val="bg1"/>
                </a:solidFill>
                <a:latin typeface="Arial" charset="0"/>
                <a:ea typeface="ヒラギノ角ゴ Pro W3" charset="0"/>
                <a:cs typeface="ヒラギノ角ゴ Pro W3" charset="0"/>
              </a:defRPr>
            </a:lvl2pPr>
            <a:lvl3pPr marL="1143000" indent="-228600" defTabSz="963613" eaLnBrk="0" hangingPunct="0">
              <a:defRPr sz="2400">
                <a:solidFill>
                  <a:schemeClr val="bg1"/>
                </a:solidFill>
                <a:latin typeface="Arial" charset="0"/>
                <a:ea typeface="ヒラギノ角ゴ Pro W3" charset="0"/>
                <a:cs typeface="ヒラギノ角ゴ Pro W3" charset="0"/>
              </a:defRPr>
            </a:lvl3pPr>
            <a:lvl4pPr marL="1600200" indent="-228600" defTabSz="963613" eaLnBrk="0" hangingPunct="0">
              <a:defRPr sz="2400">
                <a:solidFill>
                  <a:schemeClr val="bg1"/>
                </a:solidFill>
                <a:latin typeface="Arial" charset="0"/>
                <a:ea typeface="ヒラギノ角ゴ Pro W3" charset="0"/>
                <a:cs typeface="ヒラギノ角ゴ Pro W3" charset="0"/>
              </a:defRPr>
            </a:lvl4pPr>
            <a:lvl5pPr marL="2057400" indent="-228600" defTabSz="963613" eaLnBrk="0" hangingPunct="0">
              <a:defRPr sz="2400">
                <a:solidFill>
                  <a:schemeClr val="bg1"/>
                </a:solidFill>
                <a:latin typeface="Arial" charset="0"/>
                <a:ea typeface="ヒラギノ角ゴ Pro W3" charset="0"/>
                <a:cs typeface="ヒラギノ角ゴ Pro W3" charset="0"/>
              </a:defRPr>
            </a:lvl5pPr>
            <a:lvl6pPr marL="2514600" indent="-228600" defTabSz="963613"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6pPr>
            <a:lvl7pPr marL="2971800" indent="-228600" defTabSz="963613"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7pPr>
            <a:lvl8pPr marL="3429000" indent="-228600" defTabSz="963613"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8pPr>
            <a:lvl9pPr marL="3886200" indent="-228600" defTabSz="963613"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9pPr>
          </a:lstStyle>
          <a:p>
            <a:pPr algn="r" eaLnBrk="1" hangingPunct="1">
              <a:buFont typeface="Arial" charset="0"/>
              <a:buNone/>
            </a:pPr>
            <a:fld id="{8E17AFAE-20F4-8F40-A9BA-5E1B92539C3A}" type="slidenum">
              <a:rPr lang="en-US" sz="1000">
                <a:solidFill>
                  <a:schemeClr val="tx1"/>
                </a:solidFill>
                <a:ea typeface="Osaka" charset="0"/>
                <a:cs typeface="Osaka" charset="0"/>
              </a:rPr>
              <a:pPr algn="r" eaLnBrk="1" hangingPunct="1">
                <a:buFont typeface="Arial" charset="0"/>
                <a:buNone/>
              </a:pPr>
              <a:t>36</a:t>
            </a:fld>
            <a:endParaRPr lang="en-US" sz="1000">
              <a:solidFill>
                <a:schemeClr val="tx1"/>
              </a:solidFill>
              <a:ea typeface="Osaka" charset="0"/>
              <a:cs typeface="Osaka" charset="0"/>
            </a:endParaRPr>
          </a:p>
        </p:txBody>
      </p:sp>
      <p:sp>
        <p:nvSpPr>
          <p:cNvPr id="35845" name="Rectangle 2"/>
          <p:cNvSpPr>
            <a:spLocks noGrp="1" noRot="1" noChangeAspect="1" noChangeArrowheads="1" noTextEdit="1"/>
          </p:cNvSpPr>
          <p:nvPr>
            <p:ph type="sldImg"/>
          </p:nvPr>
        </p:nvSpPr>
        <p:spPr>
          <a:xfrm>
            <a:off x="1143000" y="684213"/>
            <a:ext cx="4573588" cy="3429000"/>
          </a:xfrm>
          <a:ln/>
        </p:spPr>
      </p:sp>
      <p:sp>
        <p:nvSpPr>
          <p:cNvPr id="35846" name="Rectangle 3"/>
          <p:cNvSpPr>
            <a:spLocks noGrp="1" noChangeArrowheads="1"/>
          </p:cNvSpPr>
          <p:nvPr>
            <p:ph type="body" idx="1"/>
          </p:nvPr>
        </p:nvSpPr>
        <p:spPr>
          <a:xfrm>
            <a:off x="381000" y="4343703"/>
            <a:ext cx="6096000" cy="411691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423" tIns="45712" rIns="91423" bIns="45712"/>
          <a:lstStyle/>
          <a:p>
            <a:pPr defTabSz="873941"/>
            <a:r>
              <a:rPr lang="en-US" dirty="0">
                <a:ea typeface="ヒラギノ角ゴ Pro W3" charset="0"/>
                <a:cs typeface="ヒラギノ角ゴ Pro W3" charset="0"/>
              </a:rPr>
              <a:t>Pests require three things to survive:  food, water and shelter. Without any of the three, they won’t “stand up.” The three legged stool illustrates this point. But with bed bugs we can’t eliminate their food water and shelter, it’s us and our homes</a:t>
            </a:r>
            <a:endParaRPr lang="en-US" dirty="0">
              <a:latin typeface="ヒラギノ角ゴ Pro W3" charset="0"/>
              <a:ea typeface="ヒラギノ角ゴ Pro W3" charset="0"/>
              <a:cs typeface="ヒラギノ角ゴ Pro W3" charset="0"/>
            </a:endParaRPr>
          </a:p>
          <a:p>
            <a:pPr defTabSz="873941"/>
            <a:endParaRPr lang="en-US" dirty="0">
              <a:latin typeface="ヒラギノ角ゴ Pro W3" charset="0"/>
              <a:ea typeface="ヒラギノ角ゴ Pro W3" charset="0"/>
              <a:cs typeface="ヒラギノ角ゴ Pro W3" charset="0"/>
            </a:endParaRPr>
          </a:p>
          <a:p>
            <a:pPr defTabSz="873941"/>
            <a:endParaRPr lang="en-US" dirty="0">
              <a:latin typeface="ヒラギノ角ゴ Pro W3" charset="0"/>
              <a:ea typeface="ヒラギノ角ゴ Pro W3" charset="0"/>
              <a:cs typeface="ヒラギノ角ゴ Pro W3" charset="0"/>
            </a:endParaRPr>
          </a:p>
        </p:txBody>
      </p:sp>
    </p:spTree>
    <p:extLst>
      <p:ext uri="{BB962C8B-B14F-4D97-AF65-F5344CB8AC3E}">
        <p14:creationId xmlns:p14="http://schemas.microsoft.com/office/powerpoint/2010/main" val="3586483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3072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307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D25270ED-1B23-B646-8B29-139D901A04CB}" type="slidenum">
              <a:rPr lang="en-US" altLang="en-US" sz="1100">
                <a:ea typeface="Osaka" charset="-128"/>
              </a:rPr>
              <a:pPr>
                <a:spcBef>
                  <a:spcPct val="0"/>
                </a:spcBef>
              </a:pPr>
              <a:t>37</a:t>
            </a:fld>
            <a:endParaRPr lang="en-US" altLang="en-US" sz="1100">
              <a:ea typeface="Osaka" charset="-128"/>
            </a:endParaRPr>
          </a:p>
        </p:txBody>
      </p:sp>
      <p:sp>
        <p:nvSpPr>
          <p:cNvPr id="30724" name="Rectangle 2"/>
          <p:cNvSpPr>
            <a:spLocks noGrp="1" noRot="1" noChangeAspect="1" noChangeArrowheads="1" noTextEdit="1"/>
          </p:cNvSpPr>
          <p:nvPr>
            <p:ph type="sldImg"/>
          </p:nvPr>
        </p:nvSpPr>
        <p:spPr>
          <a:ln/>
        </p:spPr>
      </p:sp>
      <p:sp>
        <p:nvSpPr>
          <p:cNvPr id="307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charset="0"/>
                <a:ea typeface="ＭＳ Ｐゴシック" charset="-128"/>
              </a:rPr>
              <a:t>Bed bugs can be two different shapes, depending on when they last fed. They expand when full of blood and quickly (within a few hours) digest the blood and poop out the excess so that they are flat again. A recently fed bed bug will be plump, but after it digests it is back to being flat. </a:t>
            </a:r>
          </a:p>
          <a:p>
            <a:pPr eaLnBrk="1" hangingPunct="1"/>
            <a:endParaRPr lang="en-US" altLang="en-US">
              <a:latin typeface="Arial" charset="0"/>
              <a:ea typeface="ＭＳ Ｐゴシック" charset="-128"/>
            </a:endParaRPr>
          </a:p>
          <a:p>
            <a:pPr eaLnBrk="1" hangingPunct="1"/>
            <a:r>
              <a:rPr lang="en-US" altLang="en-US">
                <a:latin typeface="Arial" charset="0"/>
                <a:ea typeface="ＭＳ Ｐゴシック" charset="-128"/>
              </a:rPr>
              <a:t>Like cockroaches, baby bed bugs look like the adults, only smaller.</a:t>
            </a:r>
          </a:p>
        </p:txBody>
      </p:sp>
    </p:spTree>
    <p:extLst>
      <p:ext uri="{BB962C8B-B14F-4D97-AF65-F5344CB8AC3E}">
        <p14:creationId xmlns:p14="http://schemas.microsoft.com/office/powerpoint/2010/main" val="1006570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charset="0"/>
                <a:ea typeface="ＭＳ Ｐゴシック" charset="-128"/>
              </a:rPr>
              <a:t> Mike Merchant’s slide</a:t>
            </a:r>
          </a:p>
          <a:p>
            <a:pPr eaLnBrk="1" hangingPunct="1">
              <a:spcBef>
                <a:spcPct val="0"/>
              </a:spcBef>
            </a:pPr>
            <a:r>
              <a:rPr lang="en-US" altLang="en-US">
                <a:latin typeface="Arial" charset="0"/>
                <a:ea typeface="ＭＳ Ｐゴシック" charset="-128"/>
              </a:rPr>
              <a:t>Note that during feeding the adult bed bug’s body becomes distended with blood.  This is normal.  Not all bed bugs will look exactly alike.</a:t>
            </a:r>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A8E0713D-7630-F848-87E6-915534F49D7A}" type="slidenum">
              <a:rPr lang="en-US" altLang="en-US" sz="1100">
                <a:latin typeface="Calibri" charset="0"/>
                <a:ea typeface="Osaka" charset="-128"/>
              </a:rPr>
              <a:pPr>
                <a:spcBef>
                  <a:spcPct val="0"/>
                </a:spcBef>
              </a:pPr>
              <a:t>38</a:t>
            </a:fld>
            <a:endParaRPr lang="en-US" altLang="en-US" sz="1100">
              <a:latin typeface="Calibri" charset="0"/>
              <a:ea typeface="Osaka" charset="-128"/>
            </a:endParaRPr>
          </a:p>
        </p:txBody>
      </p:sp>
    </p:spTree>
    <p:extLst>
      <p:ext uri="{BB962C8B-B14F-4D97-AF65-F5344CB8AC3E}">
        <p14:creationId xmlns:p14="http://schemas.microsoft.com/office/powerpoint/2010/main" val="3648167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409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409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E9EC666-13FD-C04A-AAF1-3F8E9A756905}" type="slidenum">
              <a:rPr lang="en-US" altLang="en-US" sz="1100">
                <a:ea typeface="Osaka" charset="-128"/>
              </a:rPr>
              <a:pPr>
                <a:spcBef>
                  <a:spcPct val="0"/>
                </a:spcBef>
              </a:pPr>
              <a:t>39</a:t>
            </a:fld>
            <a:endParaRPr lang="en-US" altLang="en-US" sz="1100">
              <a:ea typeface="Osaka" charset="-128"/>
            </a:endParaRPr>
          </a:p>
        </p:txBody>
      </p:sp>
      <p:sp>
        <p:nvSpPr>
          <p:cNvPr id="40964" name="Rectangle 7"/>
          <p:cNvSpPr txBox="1">
            <a:spLocks noGrp="1" noChangeArrowheads="1"/>
          </p:cNvSpPr>
          <p:nvPr/>
        </p:nvSpPr>
        <p:spPr bwMode="auto">
          <a:xfrm>
            <a:off x="3938588" y="8774113"/>
            <a:ext cx="30099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83" tIns="46242" rIns="92483" bIns="46242" anchor="b"/>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lgn="r" eaLnBrk="1" hangingPunct="1">
              <a:spcBef>
                <a:spcPct val="0"/>
              </a:spcBef>
            </a:pPr>
            <a:fld id="{98F59499-81E2-BB43-81EF-E257BF680EAB}" type="slidenum">
              <a:rPr lang="en-US" altLang="en-US" sz="1100">
                <a:ea typeface="Osaka" charset="-128"/>
              </a:rPr>
              <a:pPr algn="r" eaLnBrk="1" hangingPunct="1">
                <a:spcBef>
                  <a:spcPct val="0"/>
                </a:spcBef>
              </a:pPr>
              <a:t>39</a:t>
            </a:fld>
            <a:endParaRPr lang="en-US" altLang="en-US" sz="1100">
              <a:ea typeface="Osaka" charset="-128"/>
            </a:endParaRPr>
          </a:p>
        </p:txBody>
      </p:sp>
      <p:sp>
        <p:nvSpPr>
          <p:cNvPr id="40965" name="Rectangle 2"/>
          <p:cNvSpPr>
            <a:spLocks noGrp="1" noRot="1" noChangeAspect="1" noChangeArrowheads="1" noTextEdit="1"/>
          </p:cNvSpPr>
          <p:nvPr>
            <p:ph type="sldImg"/>
          </p:nvPr>
        </p:nvSpPr>
        <p:spPr>
          <a:ln/>
        </p:spPr>
      </p:sp>
      <p:sp>
        <p:nvSpPr>
          <p:cNvPr id="409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latin typeface="Arial" charset="0"/>
                <a:ea typeface="ＭＳ Ｐゴシック" charset="-128"/>
              </a:rPr>
              <a:t>Bed bugs are small and very good at hiding, so a flashlight is needed to see them (or evidence of them).</a:t>
            </a:r>
          </a:p>
          <a:p>
            <a:pPr eaLnBrk="1" hangingPunct="1"/>
            <a:endParaRPr lang="en-US" altLang="en-US" i="1">
              <a:latin typeface="Arial" charset="0"/>
              <a:ea typeface="ＭＳ Ｐゴシック" charset="-128"/>
            </a:endParaRPr>
          </a:p>
          <a:p>
            <a:pPr eaLnBrk="1" hangingPunct="1"/>
            <a:r>
              <a:rPr lang="en-US" altLang="en-US" i="1">
                <a:latin typeface="Arial" charset="0"/>
                <a:ea typeface="ＭＳ Ｐゴシック" charset="-128"/>
              </a:rPr>
              <a:t>Keep looking until either a live bed bug is found or all involved feel satisfied that there are no bed bugs. </a:t>
            </a:r>
          </a:p>
          <a:p>
            <a:pPr eaLnBrk="1" hangingPunct="1"/>
            <a:endParaRPr lang="en-US" altLang="en-US" i="1">
              <a:latin typeface="Arial" charset="0"/>
              <a:ea typeface="ＭＳ Ｐゴシック" charset="-128"/>
            </a:endParaRPr>
          </a:p>
          <a:p>
            <a:pPr eaLnBrk="1" hangingPunct="1"/>
            <a:r>
              <a:rPr lang="en-US" altLang="en-US" i="1">
                <a:latin typeface="Arial" charset="0"/>
                <a:ea typeface="ＭＳ Ｐゴシック" charset="-128"/>
              </a:rPr>
              <a:t>If bed bugs are found, a few should be put on tape or in a re-sealable plastic bag for identification.</a:t>
            </a:r>
          </a:p>
          <a:p>
            <a:pPr eaLnBrk="1" hangingPunct="1"/>
            <a:endParaRPr lang="en-US" altLang="en-US">
              <a:latin typeface="Arial" charset="0"/>
              <a:ea typeface="ＭＳ Ｐゴシック" charset="-128"/>
            </a:endParaRPr>
          </a:p>
          <a:p>
            <a:pPr eaLnBrk="1" hangingPunct="1"/>
            <a:r>
              <a:rPr lang="en-US" altLang="en-US">
                <a:latin typeface="Arial" charset="0"/>
                <a:ea typeface="ＭＳ Ｐゴシック" charset="-128"/>
              </a:rPr>
              <a:t>The photo shows bed bugs that were snuggled next to the screw-in foot of a recliner. It took flipping the recliner over to find them. When the foot was unscrewed, more were found.</a:t>
            </a:r>
          </a:p>
          <a:p>
            <a:pPr eaLnBrk="1" hangingPunct="1"/>
            <a:endParaRPr lang="en-US" altLang="en-US">
              <a:latin typeface="Arial" charset="0"/>
              <a:ea typeface="ＭＳ Ｐゴシック" charset="-128"/>
            </a:endParaRPr>
          </a:p>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3654917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a:ln/>
        </p:spPr>
      </p:sp>
      <p:sp>
        <p:nvSpPr>
          <p:cNvPr id="450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charset="0"/>
                <a:ea typeface="ＭＳ Ｐゴシック" charset="-128"/>
              </a:rPr>
              <a:t>Mike Merchant’s slide add changlu’s stats on </a:t>
            </a:r>
          </a:p>
          <a:p>
            <a:pPr eaLnBrk="1" hangingPunct="1">
              <a:spcBef>
                <a:spcPct val="0"/>
              </a:spcBef>
            </a:pPr>
            <a:r>
              <a:rPr lang="en-US" altLang="en-US">
                <a:latin typeface="Arial" charset="0"/>
                <a:ea typeface="ＭＳ Ｐゴシック" charset="-128"/>
              </a:rPr>
              <a:t>The one in 20 stat comes from a study done by Ron Harrison at the Orkin National office.  He enlisted hundreds of volunteer Orkin employees over several years to be bitten by a bed bug.  Only about 5% complained of any skin reaction to a single bite.</a:t>
            </a:r>
          </a:p>
          <a:p>
            <a:pPr eaLnBrk="1" hangingPunct="1"/>
            <a:r>
              <a:rPr lang="en-US" altLang="en-US">
                <a:latin typeface="Arial" charset="0"/>
                <a:ea typeface="ＭＳ Ｐゴシック" charset="-128"/>
              </a:rPr>
              <a:t>Will feed in daytime if necessary</a:t>
            </a:r>
          </a:p>
          <a:p>
            <a:pPr eaLnBrk="1" hangingPunct="1"/>
            <a:r>
              <a:rPr lang="en-US" altLang="en-US">
                <a:latin typeface="Arial" charset="0"/>
                <a:ea typeface="ＭＳ Ｐゴシック" charset="-128"/>
              </a:rPr>
              <a:t>May travel 20 feet from hiding place to feed…even farther if necessary</a:t>
            </a:r>
          </a:p>
          <a:p>
            <a:pPr eaLnBrk="1" hangingPunct="1"/>
            <a:r>
              <a:rPr lang="en-US" altLang="en-US">
                <a:latin typeface="Arial" charset="0"/>
                <a:ea typeface="ＭＳ Ｐゴシック" charset="-128"/>
              </a:rPr>
              <a:t>Seem to prefer humans over pets</a:t>
            </a:r>
          </a:p>
          <a:p>
            <a:r>
              <a:rPr lang="en-US" altLang="en-US">
                <a:latin typeface="Arial" charset="0"/>
                <a:ea typeface="ＭＳ Ｐゴシック" charset="-128"/>
              </a:rPr>
              <a:t>Attracted to humans by body odor, body heat, carbon dioxide</a:t>
            </a:r>
          </a:p>
          <a:p>
            <a:pPr eaLnBrk="1" hangingPunct="1">
              <a:spcBef>
                <a:spcPct val="0"/>
              </a:spcBef>
            </a:pPr>
            <a:endParaRPr lang="en-US" altLang="en-US">
              <a:latin typeface="Arial" charset="0"/>
              <a:ea typeface="ＭＳ Ｐゴシック" charset="-128"/>
            </a:endParaRPr>
          </a:p>
        </p:txBody>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3A3E0AD-81C8-BC4B-A8CC-39743AE76F67}" type="slidenum">
              <a:rPr lang="en-US" altLang="en-US" sz="1100">
                <a:latin typeface="Calibri" charset="0"/>
                <a:ea typeface="Osaka" charset="-128"/>
              </a:rPr>
              <a:pPr>
                <a:spcBef>
                  <a:spcPct val="0"/>
                </a:spcBef>
              </a:pPr>
              <a:t>41</a:t>
            </a:fld>
            <a:endParaRPr lang="en-US" altLang="en-US" sz="1100">
              <a:latin typeface="Calibri" charset="0"/>
              <a:ea typeface="Osaka" charset="-128"/>
            </a:endParaRPr>
          </a:p>
        </p:txBody>
      </p:sp>
    </p:spTree>
    <p:extLst>
      <p:ext uri="{BB962C8B-B14F-4D97-AF65-F5344CB8AC3E}">
        <p14:creationId xmlns:p14="http://schemas.microsoft.com/office/powerpoint/2010/main" val="1399866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49154"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4915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CDD459-4904-5E4D-AAA8-0F9C2E087539}" type="slidenum">
              <a:rPr lang="en-US" sz="1100">
                <a:ea typeface="Osaka" charset="0"/>
                <a:cs typeface="Osaka" charset="0"/>
              </a:rPr>
              <a:pPr eaLnBrk="1" hangingPunct="1"/>
              <a:t>42</a:t>
            </a:fld>
            <a:endParaRPr lang="en-US" sz="1100">
              <a:ea typeface="Osaka" charset="0"/>
              <a:cs typeface="Osaka" charset="0"/>
            </a:endParaRPr>
          </a:p>
        </p:txBody>
      </p:sp>
      <p:sp>
        <p:nvSpPr>
          <p:cNvPr id="49156" name="Rectangle 7"/>
          <p:cNvSpPr txBox="1">
            <a:spLocks noGrp="1" noChangeArrowheads="1"/>
          </p:cNvSpPr>
          <p:nvPr/>
        </p:nvSpPr>
        <p:spPr bwMode="auto">
          <a:xfrm>
            <a:off x="3886409" y="8686644"/>
            <a:ext cx="2970025" cy="455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nchor="b"/>
          <a:lstStyle>
            <a:lvl1pPr defTabSz="922338" eaLnBrk="0" hangingPunct="0">
              <a:defRPr sz="2400">
                <a:solidFill>
                  <a:schemeClr val="tx1"/>
                </a:solidFill>
                <a:latin typeface="Arial" charset="0"/>
                <a:ea typeface="ＭＳ Ｐゴシック" charset="0"/>
                <a:cs typeface="ＭＳ Ｐゴシック" charset="0"/>
              </a:defRPr>
            </a:lvl1pPr>
            <a:lvl2pPr marL="742950" indent="-285750" defTabSz="922338" eaLnBrk="0" hangingPunct="0">
              <a:defRPr sz="2400">
                <a:solidFill>
                  <a:schemeClr val="tx1"/>
                </a:solidFill>
                <a:latin typeface="Arial" charset="0"/>
                <a:ea typeface="ＭＳ Ｐゴシック" charset="0"/>
              </a:defRPr>
            </a:lvl2pPr>
            <a:lvl3pPr marL="1143000" indent="-228600" defTabSz="922338" eaLnBrk="0" hangingPunct="0">
              <a:defRPr sz="2400">
                <a:solidFill>
                  <a:schemeClr val="tx1"/>
                </a:solidFill>
                <a:latin typeface="Arial" charset="0"/>
                <a:ea typeface="ＭＳ Ｐゴシック" charset="0"/>
              </a:defRPr>
            </a:lvl3pPr>
            <a:lvl4pPr marL="1600200" indent="-228600" defTabSz="922338" eaLnBrk="0" hangingPunct="0">
              <a:defRPr sz="2400">
                <a:solidFill>
                  <a:schemeClr val="tx1"/>
                </a:solidFill>
                <a:latin typeface="Arial" charset="0"/>
                <a:ea typeface="ＭＳ Ｐゴシック" charset="0"/>
              </a:defRPr>
            </a:lvl4pPr>
            <a:lvl5pPr marL="2057400" indent="-228600" defTabSz="922338" eaLnBrk="0" hangingPunct="0">
              <a:defRPr sz="2400">
                <a:solidFill>
                  <a:schemeClr val="tx1"/>
                </a:solidFill>
                <a:latin typeface="Arial" charset="0"/>
                <a:ea typeface="ＭＳ Ｐゴシック" charset="0"/>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4A6C939-F46A-254E-9E95-3531089E4155}" type="slidenum">
              <a:rPr lang="en-US" sz="1100">
                <a:ea typeface="Osaka" charset="0"/>
                <a:cs typeface="Osaka" charset="0"/>
              </a:rPr>
              <a:pPr algn="r" eaLnBrk="1" hangingPunct="1"/>
              <a:t>42</a:t>
            </a:fld>
            <a:endParaRPr lang="en-US" sz="1100">
              <a:ea typeface="Osaka" charset="0"/>
              <a:cs typeface="Osaka" charset="0"/>
            </a:endParaRPr>
          </a:p>
        </p:txBody>
      </p:sp>
      <p:sp>
        <p:nvSpPr>
          <p:cNvPr id="49157" name="Rectangle 1026"/>
          <p:cNvSpPr>
            <a:spLocks noGrp="1" noRot="1" noChangeAspect="1" noChangeArrowheads="1" noTextEdit="1"/>
          </p:cNvSpPr>
          <p:nvPr>
            <p:ph type="sldImg"/>
          </p:nvPr>
        </p:nvSpPr>
        <p:spPr>
          <a:ln/>
        </p:spPr>
      </p:sp>
      <p:sp>
        <p:nvSpPr>
          <p:cNvPr id="49158"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Prevention is key.</a:t>
            </a:r>
          </a:p>
          <a:p>
            <a:pPr eaLnBrk="1" hangingPunct="1"/>
            <a:r>
              <a:rPr lang="en-US" i="1">
                <a:latin typeface="Arial" charset="0"/>
                <a:ea typeface="ＭＳ Ｐゴシック" charset="0"/>
                <a:cs typeface="ＭＳ Ｐゴシック" charset="0"/>
              </a:rPr>
              <a:t>Since bed bugs are so reliant on humans, they have become very good at staying close to them. In public housing, one infestation can quickly spread throughout the development. The spread usually occurs when:</a:t>
            </a:r>
          </a:p>
          <a:p>
            <a:pPr eaLnBrk="1" hangingPunct="1"/>
            <a:r>
              <a:rPr lang="en-US" i="1">
                <a:latin typeface="Arial" charset="0"/>
                <a:ea typeface="ＭＳ Ｐゴシック" charset="0"/>
                <a:cs typeface="ＭＳ Ｐゴシック" charset="0"/>
              </a:rPr>
              <a:t>-residents in adjacent units do not inspect regularly, Bed bugs will travel along pipes or on wires if their food source is removed, or if the infestation gets too crowded. If a unit has bed bugs, all adjacent units should be inspected.</a:t>
            </a:r>
          </a:p>
          <a:p>
            <a:pPr eaLnBrk="1" hangingPunct="1"/>
            <a:r>
              <a:rPr lang="en-US" i="1">
                <a:latin typeface="Arial" charset="0"/>
                <a:ea typeface="ＭＳ Ｐゴシック" charset="0"/>
                <a:cs typeface="ＭＳ Ｐゴシック" charset="0"/>
              </a:rPr>
              <a:t>-management does not have the PMP inspect and possibly treat adjacent units, </a:t>
            </a:r>
          </a:p>
          <a:p>
            <a:pPr eaLnBrk="1" hangingPunct="1"/>
            <a:r>
              <a:rPr lang="en-US" i="1">
                <a:latin typeface="Arial" charset="0"/>
                <a:ea typeface="ＭＳ Ｐゴシック" charset="0"/>
                <a:cs typeface="ＭＳ Ｐゴシック" charset="0"/>
              </a:rPr>
              <a:t>-infested items are moved through the building without being wrapped in plastic,</a:t>
            </a:r>
          </a:p>
          <a:p>
            <a:pPr eaLnBrk="1" hangingPunct="1"/>
            <a:r>
              <a:rPr lang="en-US" i="1">
                <a:latin typeface="Arial" charset="0"/>
                <a:ea typeface="ＭＳ Ｐゴシック" charset="0"/>
                <a:cs typeface="ＭＳ Ｐゴシック" charset="0"/>
              </a:rPr>
              <a:t>-infested items intended for the trash are picked up and brought home, </a:t>
            </a:r>
          </a:p>
          <a:p>
            <a:pPr eaLnBrk="1" hangingPunct="1"/>
            <a:r>
              <a:rPr lang="en-US" i="1">
                <a:latin typeface="Arial" charset="0"/>
                <a:ea typeface="ＭＳ Ｐゴシック" charset="0"/>
                <a:cs typeface="ＭＳ Ｐゴシック" charset="0"/>
              </a:rPr>
              <a:t>-staff visits multiple units per day with bags or equipment</a:t>
            </a:r>
          </a:p>
          <a:p>
            <a:pPr eaLnBrk="1" hangingPunct="1"/>
            <a:r>
              <a:rPr lang="en-US" i="1">
                <a:latin typeface="Arial" charset="0"/>
                <a:ea typeface="ＭＳ Ｐゴシック" charset="0"/>
                <a:cs typeface="ＭＳ Ｐゴシック" charset="0"/>
              </a:rPr>
              <a:t>-residents visit each other carrying backpacks,</a:t>
            </a:r>
          </a:p>
          <a:p>
            <a:pPr eaLnBrk="1" hangingPunct="1"/>
            <a:r>
              <a:rPr lang="en-US" i="1">
                <a:latin typeface="Arial" charset="0"/>
                <a:ea typeface="ＭＳ Ｐゴシック" charset="0"/>
                <a:cs typeface="ＭＳ Ｐゴシック" charset="0"/>
              </a:rPr>
              <a:t>-or bed bugs are brought to the laundry room on bedding and people bring them home from this location. </a:t>
            </a:r>
          </a:p>
          <a:p>
            <a:pPr eaLnBrk="1" hangingPunct="1"/>
            <a:endParaRPr lang="en-US" i="1">
              <a:latin typeface="Arial" charset="0"/>
              <a:ea typeface="ＭＳ Ｐゴシック" charset="0"/>
              <a:cs typeface="ＭＳ Ｐゴシック" charset="0"/>
            </a:endParaRPr>
          </a:p>
          <a:p>
            <a:pPr eaLnBrk="1" hangingPunct="1"/>
            <a:r>
              <a:rPr lang="en-US" i="1">
                <a:latin typeface="Arial" charset="0"/>
                <a:ea typeface="ＭＳ Ｐゴシック" charset="0"/>
                <a:cs typeface="ＭＳ Ｐゴシック" charset="0"/>
              </a:rPr>
              <a:t>If infested items are to be brought to the trash: 1. Cover the infested item with plastic for transport through the building. 2. Once outside, make the item unusable by breaking or cutting it open. 3. Put the broken item inside a covered trash receptacle. All these steps help ensure that bed bugs are not spread into uninfested areas within the PHA.</a:t>
            </a:r>
          </a:p>
          <a:p>
            <a:pPr eaLnBrk="1" hangingPunct="1"/>
            <a:endParaRPr lang="en-US">
              <a:solidFill>
                <a:srgbClr val="800080"/>
              </a:solidFill>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1422400" y="768350"/>
            <a:ext cx="5119688" cy="3840163"/>
          </a:xfrm>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lIns="106931" tIns="53466" rIns="106931" bIns="53466" numCol="1" anchor="t" anchorCtr="0" compatLnSpc="1">
            <a:prstTxWarp prst="textNoShape">
              <a:avLst/>
            </a:prstTxWarp>
          </a:bodyPr>
          <a:lstStyle/>
          <a:p>
            <a:pPr eaLnBrk="1" hangingPunct="1">
              <a:spcBef>
                <a:spcPct val="0"/>
              </a:spcBef>
            </a:pPr>
            <a:r>
              <a:rPr lang="en-US" baseline="0" dirty="0"/>
              <a:t>and the people living with the pests, and managing facilities are inundated with adverts and messages about how to kill them.  But unfortunately they don’t always get the best advice.</a:t>
            </a:r>
          </a:p>
        </p:txBody>
      </p:sp>
      <p:sp>
        <p:nvSpPr>
          <p:cNvPr id="75780" name="Slide Number Placeholder 3"/>
          <p:cNvSpPr>
            <a:spLocks noGrp="1"/>
          </p:cNvSpPr>
          <p:nvPr>
            <p:ph type="sldNum" sz="quarter" idx="5"/>
          </p:nvPr>
        </p:nvSpPr>
        <p:spPr bwMode="auto">
          <a:ln>
            <a:miter lim="800000"/>
            <a:headEnd/>
            <a:tailEnd/>
          </a:ln>
        </p:spPr>
        <p:txBody>
          <a:bodyPr wrap="square" lIns="106931" tIns="53466" rIns="106931" bIns="53466" numCol="1" anchorCtr="0" compatLnSpc="1">
            <a:prstTxWarp prst="textNoShape">
              <a:avLst/>
            </a:prstTxWarp>
          </a:bodyPr>
          <a:lstStyle/>
          <a:p>
            <a:pPr defTabSz="948229">
              <a:defRPr/>
            </a:pPr>
            <a:fld id="{E0266A91-E4CE-4C04-96BE-4BDD8EEB1889}" type="slidenum">
              <a:rPr lang="en-US">
                <a:solidFill>
                  <a:prstClr val="black"/>
                </a:solidFill>
                <a:latin typeface="Calibri"/>
              </a:rPr>
              <a:pPr defTabSz="948229">
                <a:defRPr/>
              </a:pPr>
              <a:t>43</a:t>
            </a:fld>
            <a:endParaRPr lang="en-US">
              <a:solidFill>
                <a:prstClr val="black"/>
              </a:solidFill>
              <a:latin typeface="Calibri"/>
            </a:endParaRPr>
          </a:p>
        </p:txBody>
      </p:sp>
      <p:sp>
        <p:nvSpPr>
          <p:cNvPr id="2" name="Footer Placeholder 1"/>
          <p:cNvSpPr>
            <a:spLocks noGrp="1"/>
          </p:cNvSpPr>
          <p:nvPr>
            <p:ph type="ftr" sz="quarter" idx="10"/>
          </p:nvPr>
        </p:nvSpPr>
        <p:spPr/>
        <p:txBody>
          <a:bodyPr/>
          <a:lstStyle/>
          <a:p>
            <a:pPr defTabSz="948229">
              <a:defRPr/>
            </a:pPr>
            <a:r>
              <a:rPr lang="en-US">
                <a:solidFill>
                  <a:prstClr val="black"/>
                </a:solidFill>
                <a:latin typeface="Calibri"/>
              </a:rPr>
              <a:t>School nurses</a:t>
            </a:r>
          </a:p>
        </p:txBody>
      </p:sp>
      <p:sp>
        <p:nvSpPr>
          <p:cNvPr id="3" name="Header Placeholder 2"/>
          <p:cNvSpPr>
            <a:spLocks noGrp="1"/>
          </p:cNvSpPr>
          <p:nvPr>
            <p:ph type="hdr" sz="quarter" idx="11"/>
          </p:nvPr>
        </p:nvSpPr>
        <p:spPr/>
        <p:txBody>
          <a:bodyPr/>
          <a:lstStyle/>
          <a:p>
            <a:pPr defTabSz="948229">
              <a:defRPr/>
            </a:pPr>
            <a:r>
              <a:rPr lang="en-US">
                <a:solidFill>
                  <a:prstClr val="black"/>
                </a:solidFill>
                <a:latin typeface="Calibri"/>
              </a:rPr>
              <a:t>dhgouge@ag.arizona.edu</a:t>
            </a:r>
          </a:p>
        </p:txBody>
      </p:sp>
    </p:spTree>
    <p:extLst>
      <p:ext uri="{BB962C8B-B14F-4D97-AF65-F5344CB8AC3E}">
        <p14:creationId xmlns:p14="http://schemas.microsoft.com/office/powerpoint/2010/main" val="2657739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Cockroaches and mice cause asthma and carry diseases and germs</a:t>
            </a:r>
          </a:p>
        </p:txBody>
      </p:sp>
      <p:sp>
        <p:nvSpPr>
          <p:cNvPr id="4" name="Slide Number Placeholder 3"/>
          <p:cNvSpPr>
            <a:spLocks noGrp="1"/>
          </p:cNvSpPr>
          <p:nvPr>
            <p:ph type="sldNum" sz="quarter" idx="5"/>
          </p:nvPr>
        </p:nvSpPr>
        <p:spPr/>
        <p:txBody>
          <a:bodyPr/>
          <a:lstStyle/>
          <a:p>
            <a:fld id="{46391B75-ACDF-0544-AC7A-7D5322C2BB10}" type="slidenum">
              <a:rPr lang="en-US" smtClean="0"/>
              <a:t>4</a:t>
            </a:fld>
            <a:endParaRPr lang="en-US"/>
          </a:p>
        </p:txBody>
      </p:sp>
    </p:spTree>
    <p:extLst>
      <p:ext uri="{BB962C8B-B14F-4D97-AF65-F5344CB8AC3E}">
        <p14:creationId xmlns:p14="http://schemas.microsoft.com/office/powerpoint/2010/main" val="3764164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5325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532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062E898-569B-8143-8BC2-B0720A605F22}" type="slidenum">
              <a:rPr lang="en-US" altLang="en-US" sz="1100">
                <a:ea typeface="Osaka" charset="-128"/>
              </a:rPr>
              <a:pPr>
                <a:spcBef>
                  <a:spcPct val="0"/>
                </a:spcBef>
              </a:pPr>
              <a:t>46</a:t>
            </a:fld>
            <a:endParaRPr lang="en-US" altLang="en-US" sz="1100">
              <a:ea typeface="Osaka" charset="-128"/>
            </a:endParaRPr>
          </a:p>
        </p:txBody>
      </p:sp>
      <p:sp>
        <p:nvSpPr>
          <p:cNvPr id="53252" name="Rectangle 2"/>
          <p:cNvSpPr>
            <a:spLocks noGrp="1" noRot="1" noChangeAspect="1" noChangeArrowheads="1" noTextEdit="1"/>
          </p:cNvSpPr>
          <p:nvPr>
            <p:ph type="sldImg"/>
          </p:nvPr>
        </p:nvSpPr>
        <p:spPr>
          <a:ln/>
        </p:spPr>
      </p:sp>
      <p:sp>
        <p:nvSpPr>
          <p:cNvPr id="532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a:latin typeface="Arial" charset="0"/>
                <a:ea typeface="ＭＳ Ｐゴシック" charset="-128"/>
              </a:rPr>
              <a:t>Sanitation plays a role in bed bug control because a cluttered apartment will be nearly impossible to treat. Bed bugs can hide anywhere, and cleaning will unearth them. Vacuuming and washing bed linens often will help keep populations from growing.</a:t>
            </a:r>
            <a:endParaRPr lang="en-US" altLang="en-US" i="1">
              <a:solidFill>
                <a:srgbClr val="800080"/>
              </a:solidFill>
              <a:latin typeface="Times New Roman" charset="0"/>
              <a:ea typeface="ＭＳ Ｐゴシック" charset="-128"/>
            </a:endParaRPr>
          </a:p>
          <a:p>
            <a:endParaRPr lang="en-US" altLang="en-US">
              <a:latin typeface="Arial" charset="0"/>
              <a:ea typeface="ＭＳ Ｐゴシック" charset="-128"/>
            </a:endParaRPr>
          </a:p>
        </p:txBody>
      </p:sp>
    </p:spTree>
    <p:extLst>
      <p:ext uri="{BB962C8B-B14F-4D97-AF65-F5344CB8AC3E}">
        <p14:creationId xmlns:p14="http://schemas.microsoft.com/office/powerpoint/2010/main" val="1698786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ln/>
        </p:spPr>
      </p:sp>
      <p:sp>
        <p:nvSpPr>
          <p:cNvPr id="67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ea typeface="ＭＳ Ｐゴシック" charset="-128"/>
              </a:rPr>
              <a:t>Add citation</a:t>
            </a:r>
          </a:p>
          <a:p>
            <a:r>
              <a:rPr lang="en-US" altLang="en-US" dirty="0">
                <a:latin typeface="Arial" charset="0"/>
                <a:ea typeface="ＭＳ Ｐゴシック" charset="-128"/>
              </a:rPr>
              <a:t>Edited 8/1/17 removed active monitor and replaced w volcano. Also added DIY</a:t>
            </a:r>
          </a:p>
          <a:p>
            <a:r>
              <a:rPr lang="en-US" altLang="en-US" dirty="0">
                <a:latin typeface="Arial" charset="0"/>
                <a:ea typeface="ＭＳ Ｐゴシック" charset="-128"/>
              </a:rPr>
              <a:t>Monitors will not control a bed bug infestation, but they will trap and kill some. More importantly, they help find bed bugs or confirm their presence so that management can take further action. There are two types of monitors for bed bugs: passive monitors do not have an attractant and must be placed where the bugs will walk over them; active monitors have an attractant —a combination of heat, carbon dioxide, and an attractive chemical.</a:t>
            </a:r>
            <a:br>
              <a:rPr lang="en-US" altLang="en-US" dirty="0">
                <a:latin typeface="Arial" charset="0"/>
                <a:ea typeface="ＭＳ Ｐゴシック" charset="-128"/>
              </a:rPr>
            </a:br>
            <a:endParaRPr lang="en-US" altLang="en-US" dirty="0">
              <a:latin typeface="Arial" charset="0"/>
              <a:ea typeface="ＭＳ Ｐゴシック" charset="-128"/>
            </a:endParaRPr>
          </a:p>
          <a:p>
            <a:r>
              <a:rPr lang="en-US" altLang="en-US" dirty="0">
                <a:latin typeface="Arial" charset="0"/>
                <a:ea typeface="ＭＳ Ｐゴシック" charset="-128"/>
              </a:rPr>
              <a:t>Often bed bugs avoid sticky surfaces so </a:t>
            </a:r>
            <a:r>
              <a:rPr lang="en-US" altLang="en-US" dirty="0" err="1">
                <a:latin typeface="Arial" charset="0"/>
                <a:ea typeface="ＭＳ Ｐゴシック" charset="-128"/>
              </a:rPr>
              <a:t>sticy</a:t>
            </a:r>
            <a:r>
              <a:rPr lang="en-US" altLang="en-US" dirty="0">
                <a:latin typeface="Arial" charset="0"/>
                <a:ea typeface="ＭＳ Ｐゴシック" charset="-128"/>
              </a:rPr>
              <a:t> trap monitors are not recommended.</a:t>
            </a:r>
          </a:p>
          <a:p>
            <a:r>
              <a:rPr lang="en-US" altLang="en-US" dirty="0">
                <a:latin typeface="Arial" charset="0"/>
                <a:ea typeface="ＭＳ Ｐゴシック" charset="-128"/>
              </a:rPr>
              <a:t>Reference: Rutgers University evaluation of monitoring devices: http://</a:t>
            </a:r>
            <a:r>
              <a:rPr lang="en-US" altLang="en-US" dirty="0" err="1">
                <a:latin typeface="Arial" charset="0"/>
                <a:ea typeface="ＭＳ Ｐゴシック" charset="-128"/>
              </a:rPr>
              <a:t>www.rci.rutgers.edu</a:t>
            </a:r>
            <a:r>
              <a:rPr lang="en-US" altLang="en-US" dirty="0">
                <a:latin typeface="Arial" charset="0"/>
                <a:ea typeface="ＭＳ Ｐゴシック" charset="-128"/>
              </a:rPr>
              <a:t>/~insects/</a:t>
            </a:r>
            <a:r>
              <a:rPr lang="en-US" altLang="en-US" dirty="0" err="1">
                <a:latin typeface="Arial" charset="0"/>
                <a:ea typeface="ＭＳ Ｐゴシック" charset="-128"/>
              </a:rPr>
              <a:t>bedbuginterceptor.pdf</a:t>
            </a:r>
            <a:endParaRPr lang="en-US" altLang="en-US" i="1" dirty="0">
              <a:latin typeface="Arial" charset="0"/>
              <a:ea typeface="ＭＳ Ｐゴシック" charset="-128"/>
            </a:endParaRPr>
          </a:p>
        </p:txBody>
      </p:sp>
      <p:sp>
        <p:nvSpPr>
          <p:cNvPr id="67587"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67588"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67589"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01D7B62-9B91-9B4E-BF5C-7075DADEEED6}" type="slidenum">
              <a:rPr lang="en-US" altLang="en-US" sz="1100">
                <a:ea typeface="Osaka" charset="-128"/>
              </a:rPr>
              <a:pPr>
                <a:spcBef>
                  <a:spcPct val="0"/>
                </a:spcBef>
              </a:pPr>
              <a:t>48</a:t>
            </a:fld>
            <a:endParaRPr lang="en-US" altLang="en-US" sz="1100">
              <a:ea typeface="Osaka" charset="-128"/>
            </a:endParaRPr>
          </a:p>
        </p:txBody>
      </p:sp>
    </p:spTree>
    <p:extLst>
      <p:ext uri="{BB962C8B-B14F-4D97-AF65-F5344CB8AC3E}">
        <p14:creationId xmlns:p14="http://schemas.microsoft.com/office/powerpoint/2010/main" val="982146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a:ln/>
        </p:spPr>
      </p:sp>
      <p:sp>
        <p:nvSpPr>
          <p:cNvPr id="593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Refer back to previous discussions of the IPM log.</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Collect a specimen on a piece of tape or in a jar with a splash of isopropyl (rubbing) alcohol in it.</a:t>
            </a:r>
          </a:p>
        </p:txBody>
      </p:sp>
      <p:sp>
        <p:nvSpPr>
          <p:cNvPr id="59395" name="Header Placeholder 3"/>
          <p:cNvSpPr>
            <a:spLocks noGrp="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59396" name="Footer Placeholder 4"/>
          <p:cNvSpPr>
            <a:spLocks noGrp="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59397" name="Slide Number Placeholder 5"/>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3D4B0B-3D68-7944-B8DE-C7C935046C3C}" type="slidenum">
              <a:rPr lang="en-US" sz="1100">
                <a:ea typeface="Osaka" charset="0"/>
                <a:cs typeface="Osaka" charset="0"/>
              </a:rPr>
              <a:pPr eaLnBrk="1" hangingPunct="1"/>
              <a:t>50</a:t>
            </a:fld>
            <a:endParaRPr lang="en-US" sz="1100">
              <a:ea typeface="Osaka" charset="0"/>
              <a:cs typeface="Osaka" charset="0"/>
            </a:endParaRPr>
          </a:p>
        </p:txBody>
      </p:sp>
    </p:spTree>
    <p:extLst>
      <p:ext uri="{BB962C8B-B14F-4D97-AF65-F5344CB8AC3E}">
        <p14:creationId xmlns:p14="http://schemas.microsoft.com/office/powerpoint/2010/main" val="1618227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64851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73730"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7373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E18EE0-06CB-7D4D-BABE-7AD9362FCA57}" type="slidenum">
              <a:rPr lang="en-US" sz="1100">
                <a:ea typeface="Osaka" charset="0"/>
                <a:cs typeface="Osaka" charset="0"/>
              </a:rPr>
              <a:pPr eaLnBrk="1" hangingPunct="1"/>
              <a:t>53</a:t>
            </a:fld>
            <a:endParaRPr lang="en-US" sz="1100">
              <a:ea typeface="Osaka" charset="0"/>
              <a:cs typeface="Osaka" charset="0"/>
            </a:endParaRPr>
          </a:p>
        </p:txBody>
      </p:sp>
      <p:sp>
        <p:nvSpPr>
          <p:cNvPr id="73732" name="Rectangle 7"/>
          <p:cNvSpPr txBox="1">
            <a:spLocks noGrp="1" noChangeArrowheads="1"/>
          </p:cNvSpPr>
          <p:nvPr/>
        </p:nvSpPr>
        <p:spPr bwMode="auto">
          <a:xfrm>
            <a:off x="3886409" y="8686644"/>
            <a:ext cx="2970025" cy="455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nchor="b"/>
          <a:lstStyle>
            <a:lvl1pPr defTabSz="922338" eaLnBrk="0" hangingPunct="0">
              <a:defRPr sz="2400">
                <a:solidFill>
                  <a:schemeClr val="tx1"/>
                </a:solidFill>
                <a:latin typeface="Arial" charset="0"/>
                <a:ea typeface="ＭＳ Ｐゴシック" charset="0"/>
                <a:cs typeface="ＭＳ Ｐゴシック" charset="0"/>
              </a:defRPr>
            </a:lvl1pPr>
            <a:lvl2pPr marL="742950" indent="-285750" defTabSz="922338" eaLnBrk="0" hangingPunct="0">
              <a:defRPr sz="2400">
                <a:solidFill>
                  <a:schemeClr val="tx1"/>
                </a:solidFill>
                <a:latin typeface="Arial" charset="0"/>
                <a:ea typeface="ＭＳ Ｐゴシック" charset="0"/>
              </a:defRPr>
            </a:lvl2pPr>
            <a:lvl3pPr marL="1143000" indent="-228600" defTabSz="922338" eaLnBrk="0" hangingPunct="0">
              <a:defRPr sz="2400">
                <a:solidFill>
                  <a:schemeClr val="tx1"/>
                </a:solidFill>
                <a:latin typeface="Arial" charset="0"/>
                <a:ea typeface="ＭＳ Ｐゴシック" charset="0"/>
              </a:defRPr>
            </a:lvl3pPr>
            <a:lvl4pPr marL="1600200" indent="-228600" defTabSz="922338" eaLnBrk="0" hangingPunct="0">
              <a:defRPr sz="2400">
                <a:solidFill>
                  <a:schemeClr val="tx1"/>
                </a:solidFill>
                <a:latin typeface="Arial" charset="0"/>
                <a:ea typeface="ＭＳ Ｐゴシック" charset="0"/>
              </a:defRPr>
            </a:lvl4pPr>
            <a:lvl5pPr marL="2057400" indent="-228600" defTabSz="922338" eaLnBrk="0" hangingPunct="0">
              <a:defRPr sz="2400">
                <a:solidFill>
                  <a:schemeClr val="tx1"/>
                </a:solidFill>
                <a:latin typeface="Arial" charset="0"/>
                <a:ea typeface="ＭＳ Ｐゴシック" charset="0"/>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74198FC2-2144-8545-AE36-00C7BF8245AF}" type="slidenum">
              <a:rPr lang="en-US" sz="1100">
                <a:ea typeface="Osaka" charset="0"/>
                <a:cs typeface="Osaka" charset="0"/>
              </a:rPr>
              <a:pPr algn="r" eaLnBrk="1" hangingPunct="1"/>
              <a:t>53</a:t>
            </a:fld>
            <a:endParaRPr lang="en-US" sz="1100">
              <a:ea typeface="Osaka" charset="0"/>
              <a:cs typeface="Osaka" charset="0"/>
            </a:endParaRPr>
          </a:p>
        </p:txBody>
      </p:sp>
      <p:sp>
        <p:nvSpPr>
          <p:cNvPr id="73733" name="Rectangle 1026"/>
          <p:cNvSpPr>
            <a:spLocks noGrp="1" noRot="1" noChangeAspect="1" noChangeArrowheads="1" noTextEdit="1"/>
          </p:cNvSpPr>
          <p:nvPr>
            <p:ph type="sldImg"/>
          </p:nvPr>
        </p:nvSpPr>
        <p:spPr>
          <a:solidFill>
            <a:srgbClr val="FFFFFF"/>
          </a:solidFill>
          <a:ln/>
        </p:spPr>
      </p:sp>
      <p:sp>
        <p:nvSpPr>
          <p:cNvPr id="73734" name="Rectangle 1027"/>
          <p:cNvSpPr>
            <a:spLocks noGrp="1" noChangeArrowheads="1"/>
          </p:cNvSpPr>
          <p:nvPr>
            <p:ph type="body" idx="1"/>
          </p:nvPr>
        </p:nvSpPr>
        <p:spPr>
          <a:solidFill>
            <a:srgbClr val="FFFFFF"/>
          </a:solidFill>
          <a:ln/>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Osaka" charset="0"/>
                <a:cs typeface="Osaka" charset="0"/>
              </a:rPr>
              <a:t>Use fabric encasements designed for bed bugs. The encasement drastically simplifies inspection, making early detection easier especially on the box spring which has lots of spots where bed bugs can hide. The most common site of escape is through the zipper and bed bug encasements have special zippers. Most bed bugs will die within 5 months, but leave the encasement on and sealed just in case.</a:t>
            </a:r>
          </a:p>
        </p:txBody>
      </p:sp>
    </p:spTree>
    <p:extLst>
      <p:ext uri="{BB962C8B-B14F-4D97-AF65-F5344CB8AC3E}">
        <p14:creationId xmlns:p14="http://schemas.microsoft.com/office/powerpoint/2010/main" val="3821006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a:ln/>
        </p:spPr>
      </p:sp>
      <p:sp>
        <p:nvSpPr>
          <p:cNvPr id="716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Since bed bugs feed only on blood, control is different.</a:t>
            </a:r>
          </a:p>
          <a:p>
            <a:pPr eaLnBrk="1" hangingPunct="1"/>
            <a:endParaRPr lang="en-US">
              <a:latin typeface="Arial" charset="0"/>
              <a:ea typeface="ＭＳ Ｐゴシック" charset="0"/>
              <a:cs typeface="ＭＳ Ｐゴシック" charset="0"/>
            </a:endParaRPr>
          </a:p>
          <a:p>
            <a:pPr eaLnBrk="1" hangingPunct="1"/>
            <a:r>
              <a:rPr lang="en-US" i="1">
                <a:latin typeface="Arial" charset="0"/>
                <a:ea typeface="ＭＳ Ｐゴシック" charset="0"/>
                <a:cs typeface="ＭＳ Ｐゴシック" charset="0"/>
              </a:rPr>
              <a:t>Although there are many things that a homeowner or resident can do to help treat bed bugs, this training encourages getting a PMP involved ASAP rather than taking time to treat the problem without one. Each pest management company should have instructions for residents on how to prepare the unit for a treatment.</a:t>
            </a:r>
          </a:p>
          <a:p>
            <a:pPr eaLnBrk="1" hangingPunct="1"/>
            <a:endParaRPr lang="en-US" i="1">
              <a:latin typeface="Arial" charset="0"/>
              <a:ea typeface="ＭＳ Ｐゴシック" charset="0"/>
              <a:cs typeface="ＭＳ Ｐゴシック" charset="0"/>
            </a:endParaRPr>
          </a:p>
          <a:p>
            <a:r>
              <a:rPr lang="en-US" u="sng">
                <a:latin typeface="Arial" charset="0"/>
                <a:ea typeface="ＭＳ Ｐゴシック" charset="0"/>
                <a:cs typeface="ＭＳ Ｐゴシック" charset="0"/>
              </a:rPr>
              <a:t>Vacuuming</a:t>
            </a:r>
            <a:r>
              <a:rPr lang="en-US">
                <a:latin typeface="Arial" charset="0"/>
                <a:ea typeface="ＭＳ Ｐゴシック" charset="0"/>
                <a:cs typeface="ＭＳ Ｐゴシック" charset="0"/>
              </a:rPr>
              <a:t> </a:t>
            </a:r>
          </a:p>
          <a:p>
            <a:r>
              <a:rPr lang="en-US">
                <a:latin typeface="Arial" charset="0"/>
                <a:ea typeface="ＭＳ Ｐゴシック" charset="0"/>
                <a:cs typeface="ＭＳ Ｐゴシック" charset="0"/>
              </a:rPr>
              <a:t>Every bed bug treatment will likely involve some vacuuming—even if it</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just the floors to make the PMP</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job easier. Vacuums are useful in medium and high infestations for getting rid of a lot of bed bugs relatively quickly without using pesticides. The same goes for cockroaches. We recommend using a bag vacuum with a HEPA filter and having a spatula or other tool available for dislodging bed bugs as you vacuum. As soon as you</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re done using the vacuum, take the bag out seal it in a plastic bag, and throw it out. If all you have is a canister vacuum, you can use that too. After every use empty the canister into a bag, tie it off, throw it away, and wash out the canister. Either way, if you have to shut off the vacuum mid-job, plug up the hose with a paper towel. This will prevent bed bugs from crawling back out the hose and will wipe the inside of the hose when you turn the vacuum back on. If a vacuum will be used in many different areas, inspect it to make sure you don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 carry any hitchhikers.</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If you don't want to deal with changing the bag, get one knee-high pantyhose and stuff the toe down the vacuum hose at the sucking end. Keep pushing it down the hose until about 8 inches are sticking out. Fold the open end of the pantyhose over the vacuum nozzle (like you fold a trash bag over the edge of a trash can) and secure it with a rubber band. Put the crevice tool on the vacuum hose over the pantyhose. The bugs will get trapped in the pantyhose and when you are done you can remove the rubber band, tie off the pantyhose, and pull it out for disposal.</a:t>
            </a:r>
          </a:p>
          <a:p>
            <a:endParaRPr lang="en-US">
              <a:latin typeface="Arial" charset="0"/>
              <a:ea typeface="ＭＳ Ｐゴシック" charset="0"/>
              <a:cs typeface="ＭＳ Ｐゴシック" charset="0"/>
            </a:endParaRPr>
          </a:p>
          <a:p>
            <a:r>
              <a:rPr lang="en-US" u="sng">
                <a:latin typeface="Arial" charset="0"/>
                <a:ea typeface="ＭＳ Ｐゴシック" charset="0"/>
                <a:cs typeface="ＭＳ Ｐゴシック" charset="0"/>
              </a:rPr>
              <a:t>Isolation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Encasements are discussed on the next slide.</a:t>
            </a:r>
          </a:p>
          <a:p>
            <a:r>
              <a:rPr lang="en-US">
                <a:latin typeface="Arial" charset="0"/>
                <a:ea typeface="ＭＳ Ｐゴシック" charset="0"/>
                <a:cs typeface="ＭＳ Ｐゴシック" charset="0"/>
              </a:rPr>
              <a:t>Bed bugs can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 claw or chew through plastic. They</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re also not great at climbing up smooth metal, plastic, or glass. Adding a light dusting of baby powder to the sides of a container makes it nearly impossible for them to climb up and out. You can take advantage of this in your management plan by using plastic totes, sealed bags, and encasements. Pulling the bed frame away from the wall and any surrounding furniture and putting insect interceptors under bed frame legs also isolates the bed. </a:t>
            </a:r>
            <a:endParaRPr lang="en-US" altLang="ja-JP" i="1">
              <a:latin typeface="Arial" charset="0"/>
              <a:ea typeface="ＭＳ Ｐゴシック" charset="0"/>
              <a:cs typeface="ＭＳ Ｐゴシック" charset="0"/>
            </a:endParaRPr>
          </a:p>
          <a:p>
            <a:endParaRPr lang="en-US">
              <a:latin typeface="Arial" charset="0"/>
              <a:ea typeface="ＭＳ Ｐゴシック" charset="0"/>
              <a:cs typeface="ＭＳ Ｐゴシック" charset="0"/>
            </a:endParaRPr>
          </a:p>
          <a:p>
            <a:r>
              <a:rPr lang="en-US" u="sng">
                <a:latin typeface="Arial" charset="0"/>
                <a:ea typeface="ＭＳ Ｐゴシック" charset="0"/>
                <a:cs typeface="ＭＳ Ｐゴシック" charset="0"/>
              </a:rPr>
              <a:t>Freezing</a:t>
            </a:r>
          </a:p>
          <a:p>
            <a:r>
              <a:rPr lang="en-US">
                <a:latin typeface="Arial" charset="0"/>
                <a:ea typeface="ＭＳ Ｐゴシック" charset="0"/>
                <a:cs typeface="ＭＳ Ｐゴシック" charset="0"/>
              </a:rPr>
              <a:t>Two types of equipment will freeze bed bugs. Freezers that reach 0</a:t>
            </a:r>
            <a:r>
              <a:rPr lang="en-US">
                <a:latin typeface="Arial" charset="0"/>
                <a:ea typeface="ＭＳ Ｐゴシック" charset="0"/>
                <a:cs typeface="ＭＳ Ｐゴシック" charset="0"/>
                <a:sym typeface="Symbol" charset="0"/>
              </a:rPr>
              <a:t></a:t>
            </a:r>
            <a:r>
              <a:rPr lang="en-US">
                <a:latin typeface="Arial" charset="0"/>
                <a:ea typeface="ＭＳ Ｐゴシック" charset="0"/>
                <a:cs typeface="ＭＳ Ｐゴシック" charset="0"/>
              </a:rPr>
              <a:t>F or colder can work for bed bugs. Although research is ongoing, it seems an object must reach 0</a:t>
            </a:r>
            <a:r>
              <a:rPr lang="en-US">
                <a:latin typeface="Arial" charset="0"/>
                <a:ea typeface="ＭＳ Ｐゴシック" charset="0"/>
                <a:cs typeface="ＭＳ Ｐゴシック" charset="0"/>
                <a:sym typeface="Symbol" charset="0"/>
              </a:rPr>
              <a:t></a:t>
            </a:r>
            <a:r>
              <a:rPr lang="en-US">
                <a:latin typeface="Arial" charset="0"/>
                <a:ea typeface="ＭＳ Ｐゴシック" charset="0"/>
                <a:cs typeface="ＭＳ Ｐゴシック" charset="0"/>
              </a:rPr>
              <a:t>F for 3 days to kill all life stages of bed bugs. If it</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not that cold, it will take longer. Household freezer temperatures vary too much to depend on.</a:t>
            </a:r>
          </a:p>
          <a:p>
            <a:r>
              <a:rPr lang="en-US">
                <a:latin typeface="Arial" charset="0"/>
                <a:ea typeface="ＭＳ Ｐゴシック" charset="0"/>
                <a:cs typeface="ＭＳ Ｐゴシック" charset="0"/>
              </a:rPr>
              <a:t>PMPs may offer a freezing treatment that uses dry ice. The equipment is designed to spray the dry ice snow over objects—flash freezing the bed bugs and their eggs. Only a professional should use this method. This system isn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 used exclusively, it</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usually a good option for sensitive objects like fine art.</a:t>
            </a:r>
          </a:p>
          <a:p>
            <a:endParaRPr lang="en-US">
              <a:latin typeface="Arial" charset="0"/>
              <a:ea typeface="ＭＳ Ｐゴシック" charset="0"/>
              <a:cs typeface="ＭＳ Ｐゴシック" charset="0"/>
            </a:endParaRPr>
          </a:p>
          <a:p>
            <a:r>
              <a:rPr lang="en-US" u="sng">
                <a:latin typeface="Arial" charset="0"/>
                <a:ea typeface="ＭＳ Ｐゴシック" charset="0"/>
                <a:cs typeface="ＭＳ Ｐゴシック" charset="0"/>
              </a:rPr>
              <a:t>Heat</a:t>
            </a:r>
          </a:p>
          <a:p>
            <a:r>
              <a:rPr lang="en-US">
                <a:latin typeface="Arial" charset="0"/>
                <a:ea typeface="ＭＳ Ｐゴシック" charset="0"/>
                <a:cs typeface="ＭＳ Ｐゴシック" charset="0"/>
              </a:rPr>
              <a:t>Bed bugs and their eggs die when exposed to anything that is 120</a:t>
            </a:r>
            <a:r>
              <a:rPr lang="en-US">
                <a:latin typeface="Arial" charset="0"/>
                <a:ea typeface="ＭＳ Ｐゴシック" charset="0"/>
                <a:cs typeface="ＭＳ Ｐゴシック" charset="0"/>
                <a:sym typeface="Symbol" charset="0"/>
              </a:rPr>
              <a:t></a:t>
            </a:r>
            <a:r>
              <a:rPr lang="en-US">
                <a:latin typeface="Arial" charset="0"/>
                <a:ea typeface="ＭＳ Ｐゴシック" charset="0"/>
                <a:cs typeface="ＭＳ Ｐゴシック" charset="0"/>
              </a:rPr>
              <a:t>F for about 30 minutes. Some companies have equipment—including heaters, fans, monitors, and computer programs for tracking temperatures—to heat up an entire area. Not every large area can be brought to a high enough temperature for a long enough time. The key to any heat treatment is to get every inch of every object at least 120</a:t>
            </a:r>
            <a:r>
              <a:rPr lang="en-US">
                <a:latin typeface="Arial" charset="0"/>
                <a:ea typeface="ＭＳ Ｐゴシック" charset="0"/>
                <a:cs typeface="ＭＳ Ｐゴシック" charset="0"/>
                <a:sym typeface="Symbol" charset="0"/>
              </a:rPr>
              <a:t></a:t>
            </a:r>
            <a:r>
              <a:rPr lang="en-US">
                <a:latin typeface="Arial" charset="0"/>
                <a:ea typeface="ＭＳ Ｐゴシック" charset="0"/>
                <a:cs typeface="ＭＳ Ｐゴシック" charset="0"/>
              </a:rPr>
              <a:t>F. Paper, clothes, and carpet are all insulators that may block the heat. The PMP will have to move objects around and use fans to get the heat everywhere. Bed bugs that hide behind switch plates or baseboards may crawl into the wall void and escape. To get those bugs, the PMP will treat the voids with a pesticide dust. You will have to prepare for a heat treatment because some common items can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 take the heat. </a:t>
            </a:r>
          </a:p>
          <a:p>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Heat treatments are also available on a smaller scale. The same target temperatures and concerns apply. For luggage and other small items there are portable heat chamber options that anyone can purchase and use. Larger objects can be isolated in a chamber and heated up. </a:t>
            </a:r>
          </a:p>
          <a:p>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The hot setting on a dryer is one of the best options for bed bug management programs because of accessibility and ease of use. Dry fabric will be de-infested after 30 minutes on the hottest setting in a dryer. Even dry-clean-only items can go in a dryer—it</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water that these fabrics can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 stand. If the fabric is wet, run the dryer for the full cycle.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Steam is another heat option. You can use a commercial-grade steamer to kill bed bugs and their eggs. The target temperature is still at least 120</a:t>
            </a:r>
            <a:r>
              <a:rPr lang="en-US">
                <a:latin typeface="Arial" charset="0"/>
                <a:ea typeface="ＭＳ Ｐゴシック" charset="0"/>
                <a:cs typeface="ＭＳ Ｐゴシック" charset="0"/>
                <a:sym typeface="Symbol" charset="0"/>
              </a:rPr>
              <a:t></a:t>
            </a:r>
            <a:r>
              <a:rPr lang="en-US">
                <a:latin typeface="Arial" charset="0"/>
                <a:ea typeface="ＭＳ Ｐゴシック" charset="0"/>
                <a:cs typeface="ＭＳ Ｐゴシック" charset="0"/>
              </a:rPr>
              <a:t>F, but steamers get much hotter than that—around 200</a:t>
            </a:r>
            <a:r>
              <a:rPr lang="en-US">
                <a:latin typeface="Arial" charset="0"/>
                <a:ea typeface="ＭＳ Ｐゴシック" charset="0"/>
                <a:cs typeface="ＭＳ Ｐゴシック" charset="0"/>
                <a:sym typeface="Symbol" charset="0"/>
              </a:rPr>
              <a:t></a:t>
            </a:r>
            <a:r>
              <a:rPr lang="en-US">
                <a:latin typeface="Arial" charset="0"/>
                <a:ea typeface="ＭＳ Ｐゴシック" charset="0"/>
                <a:cs typeface="ＭＳ Ｐゴシック" charset="0"/>
              </a:rPr>
              <a:t>F. That</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hot. Be careful when using steam, both heat and water can damage objects and steam will conduct electricity. To ensure the killing temperature gets into every crack and crevice, move the nozzle head very slowly. To keep moisture down and reduce the likelihood of blowing bed bugs away without killing then, cover the nozzle head with a towel.</a:t>
            </a:r>
          </a:p>
          <a:p>
            <a:endParaRPr lang="en-US">
              <a:latin typeface="Arial" charset="0"/>
              <a:ea typeface="ＭＳ Ｐゴシック" charset="0"/>
              <a:cs typeface="ＭＳ Ｐゴシック" charset="0"/>
            </a:endParaRPr>
          </a:p>
          <a:p>
            <a:r>
              <a:rPr lang="en-US" u="sng">
                <a:latin typeface="Arial" charset="0"/>
                <a:ea typeface="ＭＳ Ｐゴシック" charset="0"/>
                <a:cs typeface="ＭＳ Ｐゴシック" charset="0"/>
              </a:rPr>
              <a:t>Pesticides</a:t>
            </a:r>
            <a:r>
              <a:rPr lang="en-US">
                <a:latin typeface="Arial" charset="0"/>
                <a:ea typeface="ＭＳ Ｐゴシック" charset="0"/>
                <a:cs typeface="ＭＳ Ｐゴシック" charset="0"/>
              </a:rPr>
              <a:t> that are legal for use against bed bugs will list bed bugs on the label. Most are sprays or dusts. EPA</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bed bug website has a bed bug pesticide search tool. The label is the law—follow it closely. Even botanical products and other least toxic pesticides pose risks. If you have pesticide questions, call or visit the National Pesticide Information Center. Many pesticide products don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 keep killing once they</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re dry (no residual). You may have to do some preparation in the area so that the PMP can access all areas for treatment. </a:t>
            </a:r>
          </a:p>
          <a:p>
            <a:endParaRPr lang="en-US" i="1">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For an in-depth discussion see What's Working for Bed Bug Control in Multifamily Housing at http://www.nchh.org/Portals/0/Contents/bedbug_report.pdf</a:t>
            </a:r>
            <a:endParaRPr lang="en-US" i="1">
              <a:latin typeface="Arial" charset="0"/>
              <a:ea typeface="ＭＳ Ｐゴシック" charset="0"/>
              <a:cs typeface="ＭＳ Ｐゴシック" charset="0"/>
            </a:endParaRPr>
          </a:p>
          <a:p>
            <a:pPr eaLnBrk="1" hangingPunct="1"/>
            <a:endParaRPr lang="en-US" i="1">
              <a:latin typeface="Arial" charset="0"/>
              <a:ea typeface="ＭＳ Ｐゴシック" charset="0"/>
              <a:cs typeface="ＭＳ Ｐゴシック" charset="0"/>
            </a:endParaRPr>
          </a:p>
          <a:p>
            <a:pPr eaLnBrk="1" hangingPunct="1"/>
            <a:r>
              <a:rPr lang="en-US" i="1">
                <a:latin typeface="Arial" charset="0"/>
                <a:ea typeface="ＭＳ Ｐゴシック" charset="0"/>
                <a:cs typeface="ＭＳ Ｐゴシック" charset="0"/>
              </a:rPr>
              <a:t>Suggestion: if the PHA</a:t>
            </a:r>
            <a:r>
              <a:rPr lang="ja-JP" altLang="en-US" i="1">
                <a:latin typeface="Arial" charset="0"/>
                <a:ea typeface="ＭＳ Ｐゴシック" charset="0"/>
                <a:cs typeface="ＭＳ Ｐゴシック" charset="0"/>
              </a:rPr>
              <a:t>’</a:t>
            </a:r>
            <a:r>
              <a:rPr lang="en-US" altLang="ja-JP" i="1">
                <a:latin typeface="Arial" charset="0"/>
                <a:ea typeface="ＭＳ Ｐゴシック" charset="0"/>
                <a:cs typeface="ＭＳ Ｐゴシック" charset="0"/>
              </a:rPr>
              <a:t>s PMP is present at the training, ask him or her what residents are instructed to do and have a discussion about who would help do this preparation for an elderly or disabled resident.</a:t>
            </a:r>
          </a:p>
          <a:p>
            <a:endParaRPr lang="en-US">
              <a:latin typeface="Arial" charset="0"/>
              <a:ea typeface="ＭＳ Ｐゴシック" charset="0"/>
              <a:cs typeface="ＭＳ Ｐゴシック" charset="0"/>
            </a:endParaRPr>
          </a:p>
        </p:txBody>
      </p:sp>
      <p:sp>
        <p:nvSpPr>
          <p:cNvPr id="71683" name="Header Placeholder 3"/>
          <p:cNvSpPr>
            <a:spLocks noGrp="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IPM in Multifamily Housing Training</a:t>
            </a:r>
          </a:p>
        </p:txBody>
      </p:sp>
      <p:sp>
        <p:nvSpPr>
          <p:cNvPr id="71684" name="Footer Placeholder 4"/>
          <p:cNvSpPr>
            <a:spLocks noGrp="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100">
                <a:ea typeface="Osaka" charset="0"/>
                <a:cs typeface="Osaka" charset="0"/>
              </a:rPr>
              <a:t>www.StopPests.org</a:t>
            </a:r>
          </a:p>
        </p:txBody>
      </p:sp>
      <p:sp>
        <p:nvSpPr>
          <p:cNvPr id="71685" name="Slide Number Placeholder 5"/>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1823" eaLnBrk="0" hangingPunct="0">
              <a:defRPr sz="2400">
                <a:solidFill>
                  <a:schemeClr val="tx1"/>
                </a:solidFill>
                <a:latin typeface="Arial" charset="0"/>
                <a:ea typeface="ＭＳ Ｐゴシック" charset="0"/>
                <a:cs typeface="ＭＳ Ｐゴシック" charset="0"/>
              </a:defRPr>
            </a:lvl1pPr>
            <a:lvl2pPr marL="734480" indent="-282492" defTabSz="911823" eaLnBrk="0" hangingPunct="0">
              <a:defRPr sz="2400">
                <a:solidFill>
                  <a:schemeClr val="tx1"/>
                </a:solidFill>
                <a:latin typeface="Arial" charset="0"/>
                <a:ea typeface="ＭＳ Ｐゴシック" charset="0"/>
              </a:defRPr>
            </a:lvl2pPr>
            <a:lvl3pPr marL="1129970" indent="-225994" defTabSz="911823" eaLnBrk="0" hangingPunct="0">
              <a:defRPr sz="2400">
                <a:solidFill>
                  <a:schemeClr val="tx1"/>
                </a:solidFill>
                <a:latin typeface="Arial" charset="0"/>
                <a:ea typeface="ＭＳ Ｐゴシック" charset="0"/>
              </a:defRPr>
            </a:lvl3pPr>
            <a:lvl4pPr marL="1581958" indent="-225994" defTabSz="911823" eaLnBrk="0" hangingPunct="0">
              <a:defRPr sz="2400">
                <a:solidFill>
                  <a:schemeClr val="tx1"/>
                </a:solidFill>
                <a:latin typeface="Arial" charset="0"/>
                <a:ea typeface="ＭＳ Ｐゴシック" charset="0"/>
              </a:defRPr>
            </a:lvl4pPr>
            <a:lvl5pPr marL="2033946" indent="-225994" defTabSz="911823" eaLnBrk="0" hangingPunct="0">
              <a:defRPr sz="2400">
                <a:solidFill>
                  <a:schemeClr val="tx1"/>
                </a:solidFill>
                <a:latin typeface="Arial" charset="0"/>
                <a:ea typeface="ＭＳ Ｐゴシック" charset="0"/>
              </a:defRPr>
            </a:lvl5pPr>
            <a:lvl6pPr marL="2485934" indent="-225994" defTabSz="911823" eaLnBrk="0" fontAlgn="base" hangingPunct="0">
              <a:spcBef>
                <a:spcPct val="0"/>
              </a:spcBef>
              <a:spcAft>
                <a:spcPct val="0"/>
              </a:spcAft>
              <a:defRPr sz="2400">
                <a:solidFill>
                  <a:schemeClr val="tx1"/>
                </a:solidFill>
                <a:latin typeface="Arial" charset="0"/>
                <a:ea typeface="ＭＳ Ｐゴシック" charset="0"/>
              </a:defRPr>
            </a:lvl6pPr>
            <a:lvl7pPr marL="2937921" indent="-225994" defTabSz="911823" eaLnBrk="0" fontAlgn="base" hangingPunct="0">
              <a:spcBef>
                <a:spcPct val="0"/>
              </a:spcBef>
              <a:spcAft>
                <a:spcPct val="0"/>
              </a:spcAft>
              <a:defRPr sz="2400">
                <a:solidFill>
                  <a:schemeClr val="tx1"/>
                </a:solidFill>
                <a:latin typeface="Arial" charset="0"/>
                <a:ea typeface="ＭＳ Ｐゴシック" charset="0"/>
              </a:defRPr>
            </a:lvl7pPr>
            <a:lvl8pPr marL="3389909" indent="-225994" defTabSz="911823" eaLnBrk="0" fontAlgn="base" hangingPunct="0">
              <a:spcBef>
                <a:spcPct val="0"/>
              </a:spcBef>
              <a:spcAft>
                <a:spcPct val="0"/>
              </a:spcAft>
              <a:defRPr sz="2400">
                <a:solidFill>
                  <a:schemeClr val="tx1"/>
                </a:solidFill>
                <a:latin typeface="Arial" charset="0"/>
                <a:ea typeface="ＭＳ Ｐゴシック" charset="0"/>
              </a:defRPr>
            </a:lvl8pPr>
            <a:lvl9pPr marL="3841897" indent="-225994" defTabSz="91182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03F79B9-952B-1C47-98B7-C1F1A59D5730}" type="slidenum">
              <a:rPr lang="en-US" sz="1100">
                <a:ea typeface="Osaka" charset="0"/>
                <a:cs typeface="Osaka" charset="0"/>
              </a:rPr>
              <a:pPr eaLnBrk="1" hangingPunct="1"/>
              <a:t>56</a:t>
            </a:fld>
            <a:endParaRPr lang="en-US" sz="1100">
              <a:ea typeface="Osaka" charset="0"/>
              <a:cs typeface="Osaka"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use rubbing alcohol. It does kill the bed bugs with a direct hit but will not provide any lasting protection (no</a:t>
            </a:r>
            <a:r>
              <a:rPr lang="en-US" baseline="0" dirty="0"/>
              <a:t> </a:t>
            </a:r>
            <a:r>
              <a:rPr lang="en-US" baseline="0" dirty="0" err="1"/>
              <a:t>residula</a:t>
            </a:r>
            <a:r>
              <a:rPr lang="en-US" baseline="0" dirty="0"/>
              <a:t>) and gives people a false sense of security</a:t>
            </a:r>
            <a:endParaRPr lang="en-US" dirty="0"/>
          </a:p>
        </p:txBody>
      </p:sp>
      <p:sp>
        <p:nvSpPr>
          <p:cNvPr id="4" name="Slide Number Placeholder 3"/>
          <p:cNvSpPr>
            <a:spLocks noGrp="1"/>
          </p:cNvSpPr>
          <p:nvPr>
            <p:ph type="sldNum" sz="quarter" idx="10"/>
          </p:nvPr>
        </p:nvSpPr>
        <p:spPr/>
        <p:txBody>
          <a:bodyPr/>
          <a:lstStyle/>
          <a:p>
            <a:fld id="{46391B75-ACDF-0544-AC7A-7D5322C2BB10}" type="slidenum">
              <a:rPr lang="en-US" smtClean="0"/>
              <a:t>57</a:t>
            </a:fld>
            <a:endParaRPr lang="en-US"/>
          </a:p>
        </p:txBody>
      </p:sp>
    </p:spTree>
    <p:extLst>
      <p:ext uri="{BB962C8B-B14F-4D97-AF65-F5344CB8AC3E}">
        <p14:creationId xmlns:p14="http://schemas.microsoft.com/office/powerpoint/2010/main" val="8879509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charset="0"/>
                <a:ea typeface="ＭＳ Ｐゴシック" charset="-128"/>
              </a:rPr>
              <a:t>Rubbing alcohol is dangerous and flammable. The risk of accidental fires is to great. If you can see it you can pick them up with tape, collect them and flush them. There is new evidence that rubbing alcohol just knocks them down temporarily and they get up and walk away after it dries.</a:t>
            </a:r>
          </a:p>
          <a:p>
            <a:endParaRPr lang="en-US" altLang="en-US" dirty="0">
              <a:latin typeface="Arial" charset="0"/>
              <a:ea typeface="ＭＳ Ｐゴシック" charset="-128"/>
            </a:endParaRPr>
          </a:p>
        </p:txBody>
      </p:sp>
      <p:sp>
        <p:nvSpPr>
          <p:cNvPr id="63491"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IPM in Multifamily Housing Training</a:t>
            </a:r>
          </a:p>
        </p:txBody>
      </p:sp>
      <p:sp>
        <p:nvSpPr>
          <p:cNvPr id="6349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r>
              <a:rPr lang="en-US" altLang="en-US" sz="1100">
                <a:ea typeface="Osaka" charset="-128"/>
              </a:rPr>
              <a:t>www.StopPests.org</a:t>
            </a:r>
          </a:p>
        </p:txBody>
      </p:sp>
      <p:sp>
        <p:nvSpPr>
          <p:cNvPr id="63493"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charset="0"/>
                <a:ea typeface="ＭＳ Ｐゴシック" charset="-128"/>
              </a:defRPr>
            </a:lvl1pPr>
            <a:lvl2pPr marL="742950" indent="-285750" defTabSz="922338">
              <a:spcBef>
                <a:spcPct val="30000"/>
              </a:spcBef>
              <a:defRPr sz="1200">
                <a:solidFill>
                  <a:schemeClr val="tx1"/>
                </a:solidFill>
                <a:latin typeface="Arial" charset="0"/>
                <a:ea typeface="ＭＳ Ｐゴシック" charset="-128"/>
              </a:defRPr>
            </a:lvl2pPr>
            <a:lvl3pPr marL="1143000" indent="-228600" defTabSz="922338">
              <a:spcBef>
                <a:spcPct val="30000"/>
              </a:spcBef>
              <a:defRPr sz="1200">
                <a:solidFill>
                  <a:schemeClr val="tx1"/>
                </a:solidFill>
                <a:latin typeface="Arial" charset="0"/>
                <a:ea typeface="ＭＳ Ｐゴシック" charset="-128"/>
              </a:defRPr>
            </a:lvl3pPr>
            <a:lvl4pPr marL="1600200" indent="-228600" defTabSz="922338">
              <a:spcBef>
                <a:spcPct val="30000"/>
              </a:spcBef>
              <a:defRPr sz="1200">
                <a:solidFill>
                  <a:schemeClr val="tx1"/>
                </a:solidFill>
                <a:latin typeface="Arial" charset="0"/>
                <a:ea typeface="ＭＳ Ｐゴシック" charset="-128"/>
              </a:defRPr>
            </a:lvl4pPr>
            <a:lvl5pPr marL="2057400" indent="-228600" defTabSz="922338">
              <a:spcBef>
                <a:spcPct val="30000"/>
              </a:spcBef>
              <a:defRPr sz="1200">
                <a:solidFill>
                  <a:schemeClr val="tx1"/>
                </a:solidFill>
                <a:latin typeface="Arial" charset="0"/>
                <a:ea typeface="ＭＳ Ｐゴシック" charset="-128"/>
              </a:defRPr>
            </a:lvl5pPr>
            <a:lvl6pPr marL="2514600" indent="-228600" defTabSz="92233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2233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2233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2233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08CE3D46-394C-9A47-B54B-0C0675C64BEC}" type="slidenum">
              <a:rPr lang="en-US" altLang="en-US" sz="1100">
                <a:ea typeface="Osaka" charset="-128"/>
              </a:rPr>
              <a:pPr>
                <a:spcBef>
                  <a:spcPct val="0"/>
                </a:spcBef>
              </a:pPr>
              <a:t>58</a:t>
            </a:fld>
            <a:endParaRPr lang="en-US" altLang="en-US" sz="1100">
              <a:ea typeface="Osaka" charset="-128"/>
            </a:endParaRPr>
          </a:p>
        </p:txBody>
      </p:sp>
    </p:spTree>
    <p:extLst>
      <p:ext uri="{BB962C8B-B14F-4D97-AF65-F5344CB8AC3E}">
        <p14:creationId xmlns:p14="http://schemas.microsoft.com/office/powerpoint/2010/main" val="35195949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your own information so resident know where to call or who to talk to if they </a:t>
            </a:r>
            <a:r>
              <a:rPr lang="en-US" dirty="0" err="1"/>
              <a:t>supect</a:t>
            </a:r>
            <a:r>
              <a:rPr lang="en-US" dirty="0"/>
              <a:t> they have a pest infestation. Encourage reporting and make sure they know they won’t be charged or evicted</a:t>
            </a:r>
          </a:p>
        </p:txBody>
      </p:sp>
      <p:sp>
        <p:nvSpPr>
          <p:cNvPr id="4" name="Slide Number Placeholder 3"/>
          <p:cNvSpPr>
            <a:spLocks noGrp="1"/>
          </p:cNvSpPr>
          <p:nvPr>
            <p:ph type="sldNum" sz="quarter" idx="5"/>
          </p:nvPr>
        </p:nvSpPr>
        <p:spPr/>
        <p:txBody>
          <a:bodyPr/>
          <a:lstStyle/>
          <a:p>
            <a:fld id="{46391B75-ACDF-0544-AC7A-7D5322C2BB10}" type="slidenum">
              <a:rPr lang="en-US" smtClean="0"/>
              <a:t>60</a:t>
            </a:fld>
            <a:endParaRPr lang="en-US"/>
          </a:p>
        </p:txBody>
      </p:sp>
    </p:spTree>
    <p:extLst>
      <p:ext uri="{BB962C8B-B14F-4D97-AF65-F5344CB8AC3E}">
        <p14:creationId xmlns:p14="http://schemas.microsoft.com/office/powerpoint/2010/main" val="3738963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983">
              <a:defRPr sz="1100">
                <a:solidFill>
                  <a:schemeClr val="tx1"/>
                </a:solidFill>
                <a:latin typeface="Arial" charset="0"/>
                <a:ea typeface="ＭＳ Ｐゴシック" charset="0"/>
                <a:cs typeface="Arial" charset="0"/>
              </a:defRPr>
            </a:lvl1pPr>
            <a:lvl2pPr marL="35879619" indent="-35447153" defTabSz="912983">
              <a:defRPr sz="1100">
                <a:solidFill>
                  <a:schemeClr val="tx1"/>
                </a:solidFill>
                <a:latin typeface="Arial" charset="0"/>
                <a:ea typeface="Arial" charset="0"/>
                <a:cs typeface="Arial" charset="0"/>
              </a:defRPr>
            </a:lvl2pPr>
            <a:lvl3pPr marL="1081164" indent="-216233" defTabSz="912983">
              <a:defRPr sz="1100">
                <a:solidFill>
                  <a:schemeClr val="tx1"/>
                </a:solidFill>
                <a:latin typeface="Arial" charset="0"/>
                <a:ea typeface="Arial" charset="0"/>
                <a:cs typeface="Arial" charset="0"/>
              </a:defRPr>
            </a:lvl3pPr>
            <a:lvl4pPr marL="1513629" indent="-216233" defTabSz="912983">
              <a:defRPr sz="1100">
                <a:solidFill>
                  <a:schemeClr val="tx1"/>
                </a:solidFill>
                <a:latin typeface="Arial" charset="0"/>
                <a:ea typeface="Arial" charset="0"/>
                <a:cs typeface="Arial" charset="0"/>
              </a:defRPr>
            </a:lvl4pPr>
            <a:lvl5pPr marL="1946095" indent="-216233" defTabSz="912983">
              <a:defRPr sz="1100">
                <a:solidFill>
                  <a:schemeClr val="tx1"/>
                </a:solidFill>
                <a:latin typeface="Arial" charset="0"/>
                <a:ea typeface="Arial" charset="0"/>
                <a:cs typeface="Arial" charset="0"/>
              </a:defRPr>
            </a:lvl5pPr>
            <a:lvl6pPr marL="2378560" indent="-216233" defTabSz="912983" eaLnBrk="0" fontAlgn="base" hangingPunct="0">
              <a:spcBef>
                <a:spcPct val="30000"/>
              </a:spcBef>
              <a:spcAft>
                <a:spcPct val="0"/>
              </a:spcAft>
              <a:defRPr sz="1100">
                <a:solidFill>
                  <a:schemeClr val="tx1"/>
                </a:solidFill>
                <a:latin typeface="Arial" charset="0"/>
                <a:ea typeface="Arial" charset="0"/>
                <a:cs typeface="Arial" charset="0"/>
              </a:defRPr>
            </a:lvl6pPr>
            <a:lvl7pPr marL="2811026" indent="-216233" defTabSz="912983" eaLnBrk="0" fontAlgn="base" hangingPunct="0">
              <a:spcBef>
                <a:spcPct val="30000"/>
              </a:spcBef>
              <a:spcAft>
                <a:spcPct val="0"/>
              </a:spcAft>
              <a:defRPr sz="1100">
                <a:solidFill>
                  <a:schemeClr val="tx1"/>
                </a:solidFill>
                <a:latin typeface="Arial" charset="0"/>
                <a:ea typeface="Arial" charset="0"/>
                <a:cs typeface="Arial" charset="0"/>
              </a:defRPr>
            </a:lvl7pPr>
            <a:lvl8pPr marL="3243491" indent="-216233" defTabSz="912983" eaLnBrk="0" fontAlgn="base" hangingPunct="0">
              <a:spcBef>
                <a:spcPct val="30000"/>
              </a:spcBef>
              <a:spcAft>
                <a:spcPct val="0"/>
              </a:spcAft>
              <a:defRPr sz="1100">
                <a:solidFill>
                  <a:schemeClr val="tx1"/>
                </a:solidFill>
                <a:latin typeface="Arial" charset="0"/>
                <a:ea typeface="Arial" charset="0"/>
                <a:cs typeface="Arial" charset="0"/>
              </a:defRPr>
            </a:lvl8pPr>
            <a:lvl9pPr marL="3675957" indent="-216233" defTabSz="912983" eaLnBrk="0" fontAlgn="base" hangingPunct="0">
              <a:spcBef>
                <a:spcPct val="30000"/>
              </a:spcBef>
              <a:spcAft>
                <a:spcPct val="0"/>
              </a:spcAft>
              <a:defRPr sz="1100">
                <a:solidFill>
                  <a:schemeClr val="tx1"/>
                </a:solidFill>
                <a:latin typeface="Arial" charset="0"/>
                <a:ea typeface="Arial" charset="0"/>
                <a:cs typeface="Arial" charset="0"/>
              </a:defRPr>
            </a:lvl9pPr>
          </a:lstStyle>
          <a:p>
            <a:r>
              <a:rPr lang="en-US">
                <a:ea typeface="Osaka" charset="0"/>
                <a:cs typeface="Osaka" charset="0"/>
              </a:rPr>
              <a:t>IPM in Multifamily Housing Training</a:t>
            </a:r>
          </a:p>
        </p:txBody>
      </p:sp>
      <p:sp>
        <p:nvSpPr>
          <p:cNvPr id="43011"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983">
              <a:defRPr sz="1100">
                <a:solidFill>
                  <a:schemeClr val="tx1"/>
                </a:solidFill>
                <a:latin typeface="Arial" charset="0"/>
                <a:ea typeface="ＭＳ Ｐゴシック" charset="0"/>
                <a:cs typeface="Arial" charset="0"/>
              </a:defRPr>
            </a:lvl1pPr>
            <a:lvl2pPr marL="35879619" indent="-35447153" defTabSz="912983">
              <a:defRPr sz="1100">
                <a:solidFill>
                  <a:schemeClr val="tx1"/>
                </a:solidFill>
                <a:latin typeface="Arial" charset="0"/>
                <a:ea typeface="Arial" charset="0"/>
                <a:cs typeface="Arial" charset="0"/>
              </a:defRPr>
            </a:lvl2pPr>
            <a:lvl3pPr marL="1081164" indent="-216233" defTabSz="912983">
              <a:defRPr sz="1100">
                <a:solidFill>
                  <a:schemeClr val="tx1"/>
                </a:solidFill>
                <a:latin typeface="Arial" charset="0"/>
                <a:ea typeface="Arial" charset="0"/>
                <a:cs typeface="Arial" charset="0"/>
              </a:defRPr>
            </a:lvl3pPr>
            <a:lvl4pPr marL="1513629" indent="-216233" defTabSz="912983">
              <a:defRPr sz="1100">
                <a:solidFill>
                  <a:schemeClr val="tx1"/>
                </a:solidFill>
                <a:latin typeface="Arial" charset="0"/>
                <a:ea typeface="Arial" charset="0"/>
                <a:cs typeface="Arial" charset="0"/>
              </a:defRPr>
            </a:lvl4pPr>
            <a:lvl5pPr marL="1946095" indent="-216233" defTabSz="912983">
              <a:defRPr sz="1100">
                <a:solidFill>
                  <a:schemeClr val="tx1"/>
                </a:solidFill>
                <a:latin typeface="Arial" charset="0"/>
                <a:ea typeface="Arial" charset="0"/>
                <a:cs typeface="Arial" charset="0"/>
              </a:defRPr>
            </a:lvl5pPr>
            <a:lvl6pPr marL="2378560" indent="-216233" defTabSz="912983" eaLnBrk="0" fontAlgn="base" hangingPunct="0">
              <a:spcBef>
                <a:spcPct val="30000"/>
              </a:spcBef>
              <a:spcAft>
                <a:spcPct val="0"/>
              </a:spcAft>
              <a:defRPr sz="1100">
                <a:solidFill>
                  <a:schemeClr val="tx1"/>
                </a:solidFill>
                <a:latin typeface="Arial" charset="0"/>
                <a:ea typeface="Arial" charset="0"/>
                <a:cs typeface="Arial" charset="0"/>
              </a:defRPr>
            </a:lvl6pPr>
            <a:lvl7pPr marL="2811026" indent="-216233" defTabSz="912983" eaLnBrk="0" fontAlgn="base" hangingPunct="0">
              <a:spcBef>
                <a:spcPct val="30000"/>
              </a:spcBef>
              <a:spcAft>
                <a:spcPct val="0"/>
              </a:spcAft>
              <a:defRPr sz="1100">
                <a:solidFill>
                  <a:schemeClr val="tx1"/>
                </a:solidFill>
                <a:latin typeface="Arial" charset="0"/>
                <a:ea typeface="Arial" charset="0"/>
                <a:cs typeface="Arial" charset="0"/>
              </a:defRPr>
            </a:lvl7pPr>
            <a:lvl8pPr marL="3243491" indent="-216233" defTabSz="912983" eaLnBrk="0" fontAlgn="base" hangingPunct="0">
              <a:spcBef>
                <a:spcPct val="30000"/>
              </a:spcBef>
              <a:spcAft>
                <a:spcPct val="0"/>
              </a:spcAft>
              <a:defRPr sz="1100">
                <a:solidFill>
                  <a:schemeClr val="tx1"/>
                </a:solidFill>
                <a:latin typeface="Arial" charset="0"/>
                <a:ea typeface="Arial" charset="0"/>
                <a:cs typeface="Arial" charset="0"/>
              </a:defRPr>
            </a:lvl8pPr>
            <a:lvl9pPr marL="3675957" indent="-216233" defTabSz="912983" eaLnBrk="0" fontAlgn="base" hangingPunct="0">
              <a:spcBef>
                <a:spcPct val="30000"/>
              </a:spcBef>
              <a:spcAft>
                <a:spcPct val="0"/>
              </a:spcAft>
              <a:defRPr sz="1100">
                <a:solidFill>
                  <a:schemeClr val="tx1"/>
                </a:solidFill>
                <a:latin typeface="Arial" charset="0"/>
                <a:ea typeface="Arial" charset="0"/>
                <a:cs typeface="Arial" charset="0"/>
              </a:defRPr>
            </a:lvl9pPr>
          </a:lstStyle>
          <a:p>
            <a:r>
              <a:rPr lang="en-US">
                <a:ea typeface="Osaka" charset="0"/>
                <a:cs typeface="Osaka" charset="0"/>
              </a:rPr>
              <a:t>www.StopPests.org</a:t>
            </a:r>
          </a:p>
        </p:txBody>
      </p:sp>
      <p:sp>
        <p:nvSpPr>
          <p:cNvPr id="4301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983">
              <a:defRPr sz="1100">
                <a:solidFill>
                  <a:schemeClr val="tx1"/>
                </a:solidFill>
                <a:latin typeface="Arial" charset="0"/>
                <a:ea typeface="ＭＳ Ｐゴシック" charset="0"/>
                <a:cs typeface="Arial" charset="0"/>
              </a:defRPr>
            </a:lvl1pPr>
            <a:lvl2pPr marL="35879619" indent="-35447153" defTabSz="912983">
              <a:defRPr sz="1100">
                <a:solidFill>
                  <a:schemeClr val="tx1"/>
                </a:solidFill>
                <a:latin typeface="Arial" charset="0"/>
                <a:ea typeface="Arial" charset="0"/>
                <a:cs typeface="Arial" charset="0"/>
              </a:defRPr>
            </a:lvl2pPr>
            <a:lvl3pPr marL="1081164" indent="-216233" defTabSz="912983">
              <a:defRPr sz="1100">
                <a:solidFill>
                  <a:schemeClr val="tx1"/>
                </a:solidFill>
                <a:latin typeface="Arial" charset="0"/>
                <a:ea typeface="Arial" charset="0"/>
                <a:cs typeface="Arial" charset="0"/>
              </a:defRPr>
            </a:lvl3pPr>
            <a:lvl4pPr marL="1513629" indent="-216233" defTabSz="912983">
              <a:defRPr sz="1100">
                <a:solidFill>
                  <a:schemeClr val="tx1"/>
                </a:solidFill>
                <a:latin typeface="Arial" charset="0"/>
                <a:ea typeface="Arial" charset="0"/>
                <a:cs typeface="Arial" charset="0"/>
              </a:defRPr>
            </a:lvl4pPr>
            <a:lvl5pPr marL="1946095" indent="-216233" defTabSz="912983">
              <a:defRPr sz="1100">
                <a:solidFill>
                  <a:schemeClr val="tx1"/>
                </a:solidFill>
                <a:latin typeface="Arial" charset="0"/>
                <a:ea typeface="Arial" charset="0"/>
                <a:cs typeface="Arial" charset="0"/>
              </a:defRPr>
            </a:lvl5pPr>
            <a:lvl6pPr marL="2378560" indent="-216233" defTabSz="912983" eaLnBrk="0" fontAlgn="base" hangingPunct="0">
              <a:spcBef>
                <a:spcPct val="30000"/>
              </a:spcBef>
              <a:spcAft>
                <a:spcPct val="0"/>
              </a:spcAft>
              <a:defRPr sz="1100">
                <a:solidFill>
                  <a:schemeClr val="tx1"/>
                </a:solidFill>
                <a:latin typeface="Arial" charset="0"/>
                <a:ea typeface="Arial" charset="0"/>
                <a:cs typeface="Arial" charset="0"/>
              </a:defRPr>
            </a:lvl6pPr>
            <a:lvl7pPr marL="2811026" indent="-216233" defTabSz="912983" eaLnBrk="0" fontAlgn="base" hangingPunct="0">
              <a:spcBef>
                <a:spcPct val="30000"/>
              </a:spcBef>
              <a:spcAft>
                <a:spcPct val="0"/>
              </a:spcAft>
              <a:defRPr sz="1100">
                <a:solidFill>
                  <a:schemeClr val="tx1"/>
                </a:solidFill>
                <a:latin typeface="Arial" charset="0"/>
                <a:ea typeface="Arial" charset="0"/>
                <a:cs typeface="Arial" charset="0"/>
              </a:defRPr>
            </a:lvl7pPr>
            <a:lvl8pPr marL="3243491" indent="-216233" defTabSz="912983" eaLnBrk="0" fontAlgn="base" hangingPunct="0">
              <a:spcBef>
                <a:spcPct val="30000"/>
              </a:spcBef>
              <a:spcAft>
                <a:spcPct val="0"/>
              </a:spcAft>
              <a:defRPr sz="1100">
                <a:solidFill>
                  <a:schemeClr val="tx1"/>
                </a:solidFill>
                <a:latin typeface="Arial" charset="0"/>
                <a:ea typeface="Arial" charset="0"/>
                <a:cs typeface="Arial" charset="0"/>
              </a:defRPr>
            </a:lvl8pPr>
            <a:lvl9pPr marL="3675957" indent="-216233" defTabSz="912983" eaLnBrk="0" fontAlgn="base" hangingPunct="0">
              <a:spcBef>
                <a:spcPct val="30000"/>
              </a:spcBef>
              <a:spcAft>
                <a:spcPct val="0"/>
              </a:spcAft>
              <a:defRPr sz="1100">
                <a:solidFill>
                  <a:schemeClr val="tx1"/>
                </a:solidFill>
                <a:latin typeface="Arial" charset="0"/>
                <a:ea typeface="Arial" charset="0"/>
                <a:cs typeface="Arial" charset="0"/>
              </a:defRPr>
            </a:lvl9pPr>
          </a:lstStyle>
          <a:p>
            <a:fld id="{497A8EF1-EF07-1346-8662-06F5F28A3BEB}" type="slidenum">
              <a:rPr lang="en-US">
                <a:ea typeface="Osaka" charset="0"/>
                <a:cs typeface="Osaka" charset="0"/>
              </a:rPr>
              <a:pPr/>
              <a:t>5</a:t>
            </a:fld>
            <a:endParaRPr lang="en-US">
              <a:ea typeface="Osaka" charset="0"/>
              <a:cs typeface="Osaka" charset="0"/>
            </a:endParaRPr>
          </a:p>
        </p:txBody>
      </p:sp>
      <p:sp>
        <p:nvSpPr>
          <p:cNvPr id="43013" name="Rectangle 7"/>
          <p:cNvSpPr txBox="1">
            <a:spLocks noGrp="1" noChangeArrowheads="1"/>
          </p:cNvSpPr>
          <p:nvPr/>
        </p:nvSpPr>
        <p:spPr bwMode="auto">
          <a:xfrm>
            <a:off x="3885903" y="8685894"/>
            <a:ext cx="2970609" cy="456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nchor="b"/>
          <a:lstStyle>
            <a:lvl1pPr defTabSz="965200">
              <a:defRPr sz="1200">
                <a:solidFill>
                  <a:schemeClr val="tx1"/>
                </a:solidFill>
                <a:latin typeface="Arial" charset="0"/>
                <a:ea typeface="ＭＳ Ｐゴシック" charset="0"/>
                <a:cs typeface="Arial" charset="0"/>
              </a:defRPr>
            </a:lvl1pPr>
            <a:lvl2pPr marL="37931725" indent="-37474525" defTabSz="965200">
              <a:defRPr sz="1200">
                <a:solidFill>
                  <a:schemeClr val="tx1"/>
                </a:solidFill>
                <a:latin typeface="Arial" charset="0"/>
                <a:ea typeface="Arial" charset="0"/>
                <a:cs typeface="Arial" charset="0"/>
              </a:defRPr>
            </a:lvl2pPr>
            <a:lvl3pPr marL="1143000" indent="-228600" defTabSz="965200">
              <a:defRPr sz="1200">
                <a:solidFill>
                  <a:schemeClr val="tx1"/>
                </a:solidFill>
                <a:latin typeface="Arial" charset="0"/>
                <a:ea typeface="Arial" charset="0"/>
                <a:cs typeface="Arial" charset="0"/>
              </a:defRPr>
            </a:lvl3pPr>
            <a:lvl4pPr marL="1600200" indent="-228600" defTabSz="965200">
              <a:defRPr sz="1200">
                <a:solidFill>
                  <a:schemeClr val="tx1"/>
                </a:solidFill>
                <a:latin typeface="Arial" charset="0"/>
                <a:ea typeface="Arial" charset="0"/>
                <a:cs typeface="Arial" charset="0"/>
              </a:defRPr>
            </a:lvl4pPr>
            <a:lvl5pPr marL="2057400" indent="-228600" defTabSz="965200">
              <a:defRPr sz="1200">
                <a:solidFill>
                  <a:schemeClr val="tx1"/>
                </a:solidFill>
                <a:latin typeface="Arial" charset="0"/>
                <a:ea typeface="Arial" charset="0"/>
                <a:cs typeface="Arial" charset="0"/>
              </a:defRPr>
            </a:lvl5pPr>
            <a:lvl6pPr marL="2514600" indent="-228600" defTabSz="9652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defTabSz="9652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defTabSz="9652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defTabSz="9652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a:fld id="{2EDB71E1-CF34-044C-9EE4-E9D2E5A30145}" type="slidenum">
              <a:rPr lang="en-US">
                <a:ea typeface="Osaka" charset="0"/>
                <a:cs typeface="Osaka" charset="0"/>
              </a:rPr>
              <a:pPr algn="r"/>
              <a:t>5</a:t>
            </a:fld>
            <a:endParaRPr lang="en-US">
              <a:ea typeface="Osaka" charset="0"/>
              <a:cs typeface="Osaka" charset="0"/>
            </a:endParaRPr>
          </a:p>
        </p:txBody>
      </p:sp>
      <p:sp>
        <p:nvSpPr>
          <p:cNvPr id="43014" name="Rectangle 2"/>
          <p:cNvSpPr>
            <a:spLocks noGrp="1" noRot="1" noChangeAspect="1" noChangeArrowheads="1" noTextEdit="1"/>
          </p:cNvSpPr>
          <p:nvPr>
            <p:ph type="sldImg"/>
          </p:nvPr>
        </p:nvSpPr>
        <p:spPr>
          <a:ln/>
        </p:spPr>
      </p:sp>
      <p:sp>
        <p:nvSpPr>
          <p:cNvPr id="430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cs typeface="Arial" charset="0"/>
              </a:rPr>
              <a:t>Refer back to the discussion at the beginning of the day about previous practices and their effectiveness. </a:t>
            </a:r>
          </a:p>
          <a:p>
            <a:pPr eaLnBrk="1" hangingPunct="1"/>
            <a:endParaRPr lang="en-US" dirty="0">
              <a:latin typeface="Arial" charset="0"/>
              <a:cs typeface="Arial" charset="0"/>
            </a:endParaRPr>
          </a:p>
          <a:p>
            <a:pPr eaLnBrk="1" hangingPunct="1"/>
            <a:r>
              <a:rPr lang="en-US" dirty="0">
                <a:latin typeface="Arial" charset="0"/>
                <a:cs typeface="Arial" charset="0"/>
              </a:rPr>
              <a:t>Avoid disparaging pesticides. Put them in context. Pest management using only routine spraying of pesticides is akin to farming cockroaches. The building supplies food, water, and shelter for cockroaches to thrive in, and once a month some are harvested (killed by pesticides). As long as food, water, and shelter are present, the cockroaches will be there too. Pesticides work to kill most of the time, but they do not solve the ongoing problem and may pose unnecessary risk.</a:t>
            </a:r>
          </a:p>
          <a:p>
            <a:endParaRPr lang="en-US" dirty="0">
              <a:latin typeface="Arial" charset="0"/>
              <a:cs typeface="Arial" charset="0"/>
            </a:endParaRPr>
          </a:p>
        </p:txBody>
      </p:sp>
    </p:spTree>
    <p:extLst>
      <p:ext uri="{BB962C8B-B14F-4D97-AF65-F5344CB8AC3E}">
        <p14:creationId xmlns:p14="http://schemas.microsoft.com/office/powerpoint/2010/main" val="429667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983">
              <a:defRPr sz="1100">
                <a:solidFill>
                  <a:schemeClr val="tx1"/>
                </a:solidFill>
                <a:latin typeface="Arial" charset="0"/>
                <a:ea typeface="ＭＳ Ｐゴシック" charset="0"/>
                <a:cs typeface="Arial" charset="0"/>
              </a:defRPr>
            </a:lvl1pPr>
            <a:lvl2pPr marL="35879619" indent="-35447153" defTabSz="912983">
              <a:defRPr sz="1100">
                <a:solidFill>
                  <a:schemeClr val="tx1"/>
                </a:solidFill>
                <a:latin typeface="Arial" charset="0"/>
                <a:ea typeface="Arial" charset="0"/>
                <a:cs typeface="Arial" charset="0"/>
              </a:defRPr>
            </a:lvl2pPr>
            <a:lvl3pPr marL="1081164" indent="-216233" defTabSz="912983">
              <a:defRPr sz="1100">
                <a:solidFill>
                  <a:schemeClr val="tx1"/>
                </a:solidFill>
                <a:latin typeface="Arial" charset="0"/>
                <a:ea typeface="Arial" charset="0"/>
                <a:cs typeface="Arial" charset="0"/>
              </a:defRPr>
            </a:lvl3pPr>
            <a:lvl4pPr marL="1513629" indent="-216233" defTabSz="912983">
              <a:defRPr sz="1100">
                <a:solidFill>
                  <a:schemeClr val="tx1"/>
                </a:solidFill>
                <a:latin typeface="Arial" charset="0"/>
                <a:ea typeface="Arial" charset="0"/>
                <a:cs typeface="Arial" charset="0"/>
              </a:defRPr>
            </a:lvl4pPr>
            <a:lvl5pPr marL="1946095" indent="-216233" defTabSz="912983">
              <a:defRPr sz="1100">
                <a:solidFill>
                  <a:schemeClr val="tx1"/>
                </a:solidFill>
                <a:latin typeface="Arial" charset="0"/>
                <a:ea typeface="Arial" charset="0"/>
                <a:cs typeface="Arial" charset="0"/>
              </a:defRPr>
            </a:lvl5pPr>
            <a:lvl6pPr marL="2378560" indent="-216233" defTabSz="912983" eaLnBrk="0" fontAlgn="base" hangingPunct="0">
              <a:spcBef>
                <a:spcPct val="30000"/>
              </a:spcBef>
              <a:spcAft>
                <a:spcPct val="0"/>
              </a:spcAft>
              <a:defRPr sz="1100">
                <a:solidFill>
                  <a:schemeClr val="tx1"/>
                </a:solidFill>
                <a:latin typeface="Arial" charset="0"/>
                <a:ea typeface="Arial" charset="0"/>
                <a:cs typeface="Arial" charset="0"/>
              </a:defRPr>
            </a:lvl6pPr>
            <a:lvl7pPr marL="2811026" indent="-216233" defTabSz="912983" eaLnBrk="0" fontAlgn="base" hangingPunct="0">
              <a:spcBef>
                <a:spcPct val="30000"/>
              </a:spcBef>
              <a:spcAft>
                <a:spcPct val="0"/>
              </a:spcAft>
              <a:defRPr sz="1100">
                <a:solidFill>
                  <a:schemeClr val="tx1"/>
                </a:solidFill>
                <a:latin typeface="Arial" charset="0"/>
                <a:ea typeface="Arial" charset="0"/>
                <a:cs typeface="Arial" charset="0"/>
              </a:defRPr>
            </a:lvl7pPr>
            <a:lvl8pPr marL="3243491" indent="-216233" defTabSz="912983" eaLnBrk="0" fontAlgn="base" hangingPunct="0">
              <a:spcBef>
                <a:spcPct val="30000"/>
              </a:spcBef>
              <a:spcAft>
                <a:spcPct val="0"/>
              </a:spcAft>
              <a:defRPr sz="1100">
                <a:solidFill>
                  <a:schemeClr val="tx1"/>
                </a:solidFill>
                <a:latin typeface="Arial" charset="0"/>
                <a:ea typeface="Arial" charset="0"/>
                <a:cs typeface="Arial" charset="0"/>
              </a:defRPr>
            </a:lvl8pPr>
            <a:lvl9pPr marL="3675957" indent="-216233" defTabSz="912983" eaLnBrk="0" fontAlgn="base" hangingPunct="0">
              <a:spcBef>
                <a:spcPct val="30000"/>
              </a:spcBef>
              <a:spcAft>
                <a:spcPct val="0"/>
              </a:spcAft>
              <a:defRPr sz="1100">
                <a:solidFill>
                  <a:schemeClr val="tx1"/>
                </a:solidFill>
                <a:latin typeface="Arial" charset="0"/>
                <a:ea typeface="Arial" charset="0"/>
                <a:cs typeface="Arial" charset="0"/>
              </a:defRPr>
            </a:lvl9pPr>
          </a:lstStyle>
          <a:p>
            <a:r>
              <a:rPr lang="en-US">
                <a:ea typeface="Osaka" charset="0"/>
                <a:cs typeface="Osaka" charset="0"/>
              </a:rPr>
              <a:t>IPM in Multifamily Housing Training</a:t>
            </a:r>
          </a:p>
        </p:txBody>
      </p:sp>
      <p:sp>
        <p:nvSpPr>
          <p:cNvPr id="47107"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983">
              <a:defRPr sz="1100">
                <a:solidFill>
                  <a:schemeClr val="tx1"/>
                </a:solidFill>
                <a:latin typeface="Arial" charset="0"/>
                <a:ea typeface="ＭＳ Ｐゴシック" charset="0"/>
                <a:cs typeface="Arial" charset="0"/>
              </a:defRPr>
            </a:lvl1pPr>
            <a:lvl2pPr marL="35879619" indent="-35447153" defTabSz="912983">
              <a:defRPr sz="1100">
                <a:solidFill>
                  <a:schemeClr val="tx1"/>
                </a:solidFill>
                <a:latin typeface="Arial" charset="0"/>
                <a:ea typeface="Arial" charset="0"/>
                <a:cs typeface="Arial" charset="0"/>
              </a:defRPr>
            </a:lvl2pPr>
            <a:lvl3pPr marL="1081164" indent="-216233" defTabSz="912983">
              <a:defRPr sz="1100">
                <a:solidFill>
                  <a:schemeClr val="tx1"/>
                </a:solidFill>
                <a:latin typeface="Arial" charset="0"/>
                <a:ea typeface="Arial" charset="0"/>
                <a:cs typeface="Arial" charset="0"/>
              </a:defRPr>
            </a:lvl3pPr>
            <a:lvl4pPr marL="1513629" indent="-216233" defTabSz="912983">
              <a:defRPr sz="1100">
                <a:solidFill>
                  <a:schemeClr val="tx1"/>
                </a:solidFill>
                <a:latin typeface="Arial" charset="0"/>
                <a:ea typeface="Arial" charset="0"/>
                <a:cs typeface="Arial" charset="0"/>
              </a:defRPr>
            </a:lvl4pPr>
            <a:lvl5pPr marL="1946095" indent="-216233" defTabSz="912983">
              <a:defRPr sz="1100">
                <a:solidFill>
                  <a:schemeClr val="tx1"/>
                </a:solidFill>
                <a:latin typeface="Arial" charset="0"/>
                <a:ea typeface="Arial" charset="0"/>
                <a:cs typeface="Arial" charset="0"/>
              </a:defRPr>
            </a:lvl5pPr>
            <a:lvl6pPr marL="2378560" indent="-216233" defTabSz="912983" eaLnBrk="0" fontAlgn="base" hangingPunct="0">
              <a:spcBef>
                <a:spcPct val="30000"/>
              </a:spcBef>
              <a:spcAft>
                <a:spcPct val="0"/>
              </a:spcAft>
              <a:defRPr sz="1100">
                <a:solidFill>
                  <a:schemeClr val="tx1"/>
                </a:solidFill>
                <a:latin typeface="Arial" charset="0"/>
                <a:ea typeface="Arial" charset="0"/>
                <a:cs typeface="Arial" charset="0"/>
              </a:defRPr>
            </a:lvl6pPr>
            <a:lvl7pPr marL="2811026" indent="-216233" defTabSz="912983" eaLnBrk="0" fontAlgn="base" hangingPunct="0">
              <a:spcBef>
                <a:spcPct val="30000"/>
              </a:spcBef>
              <a:spcAft>
                <a:spcPct val="0"/>
              </a:spcAft>
              <a:defRPr sz="1100">
                <a:solidFill>
                  <a:schemeClr val="tx1"/>
                </a:solidFill>
                <a:latin typeface="Arial" charset="0"/>
                <a:ea typeface="Arial" charset="0"/>
                <a:cs typeface="Arial" charset="0"/>
              </a:defRPr>
            </a:lvl7pPr>
            <a:lvl8pPr marL="3243491" indent="-216233" defTabSz="912983" eaLnBrk="0" fontAlgn="base" hangingPunct="0">
              <a:spcBef>
                <a:spcPct val="30000"/>
              </a:spcBef>
              <a:spcAft>
                <a:spcPct val="0"/>
              </a:spcAft>
              <a:defRPr sz="1100">
                <a:solidFill>
                  <a:schemeClr val="tx1"/>
                </a:solidFill>
                <a:latin typeface="Arial" charset="0"/>
                <a:ea typeface="Arial" charset="0"/>
                <a:cs typeface="Arial" charset="0"/>
              </a:defRPr>
            </a:lvl8pPr>
            <a:lvl9pPr marL="3675957" indent="-216233" defTabSz="912983" eaLnBrk="0" fontAlgn="base" hangingPunct="0">
              <a:spcBef>
                <a:spcPct val="30000"/>
              </a:spcBef>
              <a:spcAft>
                <a:spcPct val="0"/>
              </a:spcAft>
              <a:defRPr sz="1100">
                <a:solidFill>
                  <a:schemeClr val="tx1"/>
                </a:solidFill>
                <a:latin typeface="Arial" charset="0"/>
                <a:ea typeface="Arial" charset="0"/>
                <a:cs typeface="Arial" charset="0"/>
              </a:defRPr>
            </a:lvl9pPr>
          </a:lstStyle>
          <a:p>
            <a:r>
              <a:rPr lang="en-US">
                <a:ea typeface="Osaka" charset="0"/>
                <a:cs typeface="Osaka" charset="0"/>
              </a:rPr>
              <a:t>www.StopPests.org</a:t>
            </a:r>
          </a:p>
        </p:txBody>
      </p:sp>
      <p:sp>
        <p:nvSpPr>
          <p:cNvPr id="4710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983">
              <a:defRPr sz="1100">
                <a:solidFill>
                  <a:schemeClr val="tx1"/>
                </a:solidFill>
                <a:latin typeface="Arial" charset="0"/>
                <a:ea typeface="ＭＳ Ｐゴシック" charset="0"/>
                <a:cs typeface="Arial" charset="0"/>
              </a:defRPr>
            </a:lvl1pPr>
            <a:lvl2pPr marL="35879619" indent="-35447153" defTabSz="912983">
              <a:defRPr sz="1100">
                <a:solidFill>
                  <a:schemeClr val="tx1"/>
                </a:solidFill>
                <a:latin typeface="Arial" charset="0"/>
                <a:ea typeface="Arial" charset="0"/>
                <a:cs typeface="Arial" charset="0"/>
              </a:defRPr>
            </a:lvl2pPr>
            <a:lvl3pPr marL="1081164" indent="-216233" defTabSz="912983">
              <a:defRPr sz="1100">
                <a:solidFill>
                  <a:schemeClr val="tx1"/>
                </a:solidFill>
                <a:latin typeface="Arial" charset="0"/>
                <a:ea typeface="Arial" charset="0"/>
                <a:cs typeface="Arial" charset="0"/>
              </a:defRPr>
            </a:lvl3pPr>
            <a:lvl4pPr marL="1513629" indent="-216233" defTabSz="912983">
              <a:defRPr sz="1100">
                <a:solidFill>
                  <a:schemeClr val="tx1"/>
                </a:solidFill>
                <a:latin typeface="Arial" charset="0"/>
                <a:ea typeface="Arial" charset="0"/>
                <a:cs typeface="Arial" charset="0"/>
              </a:defRPr>
            </a:lvl4pPr>
            <a:lvl5pPr marL="1946095" indent="-216233" defTabSz="912983">
              <a:defRPr sz="1100">
                <a:solidFill>
                  <a:schemeClr val="tx1"/>
                </a:solidFill>
                <a:latin typeface="Arial" charset="0"/>
                <a:ea typeface="Arial" charset="0"/>
                <a:cs typeface="Arial" charset="0"/>
              </a:defRPr>
            </a:lvl5pPr>
            <a:lvl6pPr marL="2378560" indent="-216233" defTabSz="912983" eaLnBrk="0" fontAlgn="base" hangingPunct="0">
              <a:spcBef>
                <a:spcPct val="30000"/>
              </a:spcBef>
              <a:spcAft>
                <a:spcPct val="0"/>
              </a:spcAft>
              <a:defRPr sz="1100">
                <a:solidFill>
                  <a:schemeClr val="tx1"/>
                </a:solidFill>
                <a:latin typeface="Arial" charset="0"/>
                <a:ea typeface="Arial" charset="0"/>
                <a:cs typeface="Arial" charset="0"/>
              </a:defRPr>
            </a:lvl6pPr>
            <a:lvl7pPr marL="2811026" indent="-216233" defTabSz="912983" eaLnBrk="0" fontAlgn="base" hangingPunct="0">
              <a:spcBef>
                <a:spcPct val="30000"/>
              </a:spcBef>
              <a:spcAft>
                <a:spcPct val="0"/>
              </a:spcAft>
              <a:defRPr sz="1100">
                <a:solidFill>
                  <a:schemeClr val="tx1"/>
                </a:solidFill>
                <a:latin typeface="Arial" charset="0"/>
                <a:ea typeface="Arial" charset="0"/>
                <a:cs typeface="Arial" charset="0"/>
              </a:defRPr>
            </a:lvl7pPr>
            <a:lvl8pPr marL="3243491" indent="-216233" defTabSz="912983" eaLnBrk="0" fontAlgn="base" hangingPunct="0">
              <a:spcBef>
                <a:spcPct val="30000"/>
              </a:spcBef>
              <a:spcAft>
                <a:spcPct val="0"/>
              </a:spcAft>
              <a:defRPr sz="1100">
                <a:solidFill>
                  <a:schemeClr val="tx1"/>
                </a:solidFill>
                <a:latin typeface="Arial" charset="0"/>
                <a:ea typeface="Arial" charset="0"/>
                <a:cs typeface="Arial" charset="0"/>
              </a:defRPr>
            </a:lvl8pPr>
            <a:lvl9pPr marL="3675957" indent="-216233" defTabSz="912983" eaLnBrk="0" fontAlgn="base" hangingPunct="0">
              <a:spcBef>
                <a:spcPct val="30000"/>
              </a:spcBef>
              <a:spcAft>
                <a:spcPct val="0"/>
              </a:spcAft>
              <a:defRPr sz="1100">
                <a:solidFill>
                  <a:schemeClr val="tx1"/>
                </a:solidFill>
                <a:latin typeface="Arial" charset="0"/>
                <a:ea typeface="Arial" charset="0"/>
                <a:cs typeface="Arial" charset="0"/>
              </a:defRPr>
            </a:lvl9pPr>
          </a:lstStyle>
          <a:p>
            <a:fld id="{1FF6E264-F569-F649-9442-BEF9AE214BC5}" type="slidenum">
              <a:rPr lang="en-US">
                <a:ea typeface="Osaka" charset="0"/>
                <a:cs typeface="Osaka" charset="0"/>
              </a:rPr>
              <a:pPr/>
              <a:t>6</a:t>
            </a:fld>
            <a:endParaRPr lang="en-US">
              <a:ea typeface="Osaka" charset="0"/>
              <a:cs typeface="Osaka" charset="0"/>
            </a:endParaRPr>
          </a:p>
        </p:txBody>
      </p:sp>
      <p:sp>
        <p:nvSpPr>
          <p:cNvPr id="47109" name="Rectangle 2"/>
          <p:cNvSpPr>
            <a:spLocks noGrp="1" noRot="1" noChangeAspect="1" noChangeArrowheads="1" noTextEdit="1"/>
          </p:cNvSpPr>
          <p:nvPr>
            <p:ph type="sldImg"/>
          </p:nvPr>
        </p:nvSpPr>
        <p:spPr>
          <a:ln/>
        </p:spPr>
      </p:sp>
      <p:sp>
        <p:nvSpPr>
          <p:cNvPr id="4711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i="1">
                <a:latin typeface="Arial" charset="0"/>
                <a:cs typeface="Arial" charset="0"/>
              </a:rPr>
              <a:t>Risk of exposure is the risk of coming in contact with a pesticide. Note that touching a pesticide that can be seen is not the only way to be exposed to pesticides. Get trainees to think about pesticides getting into the air and remaining on surfaces even when they can’t be seen or smelled. </a:t>
            </a:r>
          </a:p>
          <a:p>
            <a:endParaRPr lang="en-US" i="1">
              <a:latin typeface="Arial" charset="0"/>
              <a:cs typeface="Arial" charset="0"/>
            </a:endParaRPr>
          </a:p>
          <a:p>
            <a:r>
              <a:rPr lang="en-US" i="1">
                <a:latin typeface="Arial" charset="0"/>
                <a:cs typeface="Arial" charset="0"/>
              </a:rPr>
              <a:t>Another risk to consider is that someone could misuse a pesticide by applying it incorrectly. </a:t>
            </a:r>
          </a:p>
          <a:p>
            <a:endParaRPr lang="en-US" i="1">
              <a:latin typeface="Arial" charset="0"/>
              <a:cs typeface="Arial" charset="0"/>
            </a:endParaRPr>
          </a:p>
          <a:p>
            <a:r>
              <a:rPr lang="en-US" i="1">
                <a:latin typeface="Arial" charset="0"/>
                <a:cs typeface="Arial" charset="0"/>
              </a:rPr>
              <a:t>Suggestion: Have trainees think of and place on the gradient one or two other application methods they have seen.</a:t>
            </a:r>
          </a:p>
        </p:txBody>
      </p:sp>
    </p:spTree>
    <p:extLst>
      <p:ext uri="{BB962C8B-B14F-4D97-AF65-F5344CB8AC3E}">
        <p14:creationId xmlns:p14="http://schemas.microsoft.com/office/powerpoint/2010/main" val="507809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86392C18-AD36-8543-AC06-F3D77D9282E7}"/>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36220400" indent="-35783838"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US" altLang="en-US"/>
              <a:t>IPM in Multifamily Housing Training</a:t>
            </a:r>
            <a:endParaRPr lang="en-GB" altLang="en-US"/>
          </a:p>
        </p:txBody>
      </p:sp>
      <p:sp>
        <p:nvSpPr>
          <p:cNvPr id="70659" name="Rectangle 6">
            <a:extLst>
              <a:ext uri="{FF2B5EF4-FFF2-40B4-BE49-F238E27FC236}">
                <a16:creationId xmlns:a16="http://schemas.microsoft.com/office/drawing/2014/main" id="{7CBE8A35-7329-C645-941A-3BE425C8A769}"/>
              </a:ext>
            </a:extLst>
          </p:cNvPr>
          <p:cNvSpPr>
            <a:spLocks noGrp="1" noChangeArrowheads="1"/>
          </p:cNvSpPr>
          <p:nvPr>
            <p:ph type="ft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36220400" indent="-35783838"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r>
              <a:rPr lang="en-GB" altLang="en-US"/>
              <a:t>www.StopPests.org</a:t>
            </a:r>
          </a:p>
        </p:txBody>
      </p:sp>
      <p:sp>
        <p:nvSpPr>
          <p:cNvPr id="70660" name="Rectangle 7">
            <a:extLst>
              <a:ext uri="{FF2B5EF4-FFF2-40B4-BE49-F238E27FC236}">
                <a16:creationId xmlns:a16="http://schemas.microsoft.com/office/drawing/2014/main" id="{E3055685-6CAC-ED41-8311-AE66CFC9B4B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Arial" panose="020B0604020202020204" pitchFamily="34" charset="0"/>
                <a:ea typeface="ヒラギノ角ゴ Pro W3" panose="020B0300000000000000" pitchFamily="34" charset="-128"/>
              </a:defRPr>
            </a:lvl1pPr>
            <a:lvl2pPr marL="36220400" indent="-35783838"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ヒラギノ角ゴ Pro W3" panose="020B0300000000000000" pitchFamily="34" charset="-128"/>
              </a:defRPr>
            </a:lvl2pPr>
            <a:lvl3pPr marL="1090613" indent="-217488"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3pPr>
            <a:lvl4pPr marL="1527175" indent="-217488"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4pPr>
            <a:lvl5pPr marL="1963738" indent="-217488" defTabSz="455613">
              <a:spcBef>
                <a:spcPct val="30000"/>
              </a:spcBef>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5pPr>
            <a:lvl6pPr marL="2420938" indent="-217488"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6pPr>
            <a:lvl7pPr marL="2878138" indent="-217488"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7pPr>
            <a:lvl8pPr marL="3335338" indent="-217488"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8pPr>
            <a:lvl9pPr marL="3792538" indent="-217488" defTabSz="455613" eaLnBrk="0" fontAlgn="base" hangingPunct="0">
              <a:spcBef>
                <a:spcPct val="30000"/>
              </a:spcBef>
              <a:spcAft>
                <a:spcPct val="0"/>
              </a:spcAft>
              <a:buClr>
                <a:srgbClr val="000000"/>
              </a:buClr>
              <a:buSzPct val="100000"/>
              <a:buFont typeface="Times New Roman" panose="02020603050405020304" pitchFamily="18" charset="0"/>
              <a:tabLst>
                <a:tab pos="0" algn="l"/>
                <a:tab pos="920750" algn="l"/>
                <a:tab pos="1846263" algn="l"/>
                <a:tab pos="2767013" algn="l"/>
                <a:tab pos="3690938" algn="l"/>
                <a:tab pos="4613275" algn="l"/>
                <a:tab pos="5537200" algn="l"/>
                <a:tab pos="6459538" algn="l"/>
                <a:tab pos="7381875" algn="l"/>
                <a:tab pos="8304213" algn="l"/>
                <a:tab pos="9229725" algn="l"/>
                <a:tab pos="10150475"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Font typeface="Arial" panose="020B0604020202020204" pitchFamily="34" charset="0"/>
              <a:buNone/>
            </a:pPr>
            <a:fld id="{ABCE8943-3C03-5746-9A94-D9BFEEB4F711}" type="slidenum">
              <a:rPr lang="en-GB" altLang="en-US" smtClean="0"/>
              <a:pPr>
                <a:spcBef>
                  <a:spcPct val="0"/>
                </a:spcBef>
                <a:buFont typeface="Arial" panose="020B0604020202020204" pitchFamily="34" charset="0"/>
                <a:buNone/>
              </a:pPr>
              <a:t>7</a:t>
            </a:fld>
            <a:endParaRPr lang="en-GB" altLang="en-US"/>
          </a:p>
        </p:txBody>
      </p:sp>
      <p:sp>
        <p:nvSpPr>
          <p:cNvPr id="70661" name="Rectangle 7">
            <a:extLst>
              <a:ext uri="{FF2B5EF4-FFF2-40B4-BE49-F238E27FC236}">
                <a16:creationId xmlns:a16="http://schemas.microsoft.com/office/drawing/2014/main" id="{280396CE-A3C5-5640-BC25-C7309F167F8E}"/>
              </a:ext>
            </a:extLst>
          </p:cNvPr>
          <p:cNvSpPr txBox="1">
            <a:spLocks noGrp="1" noChangeArrowheads="1"/>
          </p:cNvSpPr>
          <p:nvPr/>
        </p:nvSpPr>
        <p:spPr bwMode="auto">
          <a:xfrm>
            <a:off x="3886200" y="8829675"/>
            <a:ext cx="297021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3" tIns="46146" rIns="92293" bIns="46146" anchor="b"/>
          <a:lstStyle>
            <a:lvl1pPr defTabSz="963613">
              <a:spcBef>
                <a:spcPct val="30000"/>
              </a:spcBef>
              <a:buClr>
                <a:srgbClr val="000000"/>
              </a:buClr>
              <a:buSzPct val="100000"/>
              <a:buFont typeface="Times New Roman" panose="02020603050405020304" pitchFamily="18" charset="0"/>
              <a:defRPr sz="1200">
                <a:solidFill>
                  <a:srgbClr val="000000"/>
                </a:solidFill>
                <a:latin typeface="Arial" panose="020B0604020202020204" pitchFamily="34" charset="0"/>
                <a:ea typeface="ヒラギノ角ゴ Pro W3" panose="020B0300000000000000" pitchFamily="34" charset="-128"/>
              </a:defRPr>
            </a:lvl1pPr>
            <a:lvl2pPr marL="37931725" indent="-37474525" defTabSz="96361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ヒラギノ角ゴ Pro W3" panose="020B0300000000000000" pitchFamily="34" charset="-128"/>
              </a:defRPr>
            </a:lvl2pPr>
            <a:lvl3pPr marL="1143000" indent="-228600" defTabSz="96361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3pPr>
            <a:lvl4pPr marL="1600200" indent="-228600" defTabSz="96361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4pPr>
            <a:lvl5pPr marL="2057400" indent="-228600" defTabSz="963613">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96361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96361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96361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96361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ea typeface="ＭＳ Ｐゴシック" panose="020B0600070205080204" pitchFamily="34" charset="-128"/>
              </a:defRPr>
            </a:lvl9pPr>
          </a:lstStyle>
          <a:p>
            <a:pPr algn="r" eaLnBrk="1" hangingPunct="1">
              <a:spcBef>
                <a:spcPct val="0"/>
              </a:spcBef>
              <a:buClrTx/>
              <a:buSzTx/>
              <a:buFont typeface="Arial" panose="020B0604020202020204" pitchFamily="34" charset="0"/>
              <a:buNone/>
            </a:pPr>
            <a:fld id="{05197F65-B2F0-F746-8E29-331D55982FF5}" type="slidenum">
              <a:rPr lang="en-US" altLang="en-US" sz="1100">
                <a:solidFill>
                  <a:schemeClr val="tx1"/>
                </a:solidFill>
                <a:ea typeface="Osaka" panose="020B0600000000000000" pitchFamily="34" charset="-128"/>
              </a:rPr>
              <a:pPr algn="r" eaLnBrk="1" hangingPunct="1">
                <a:spcBef>
                  <a:spcPct val="0"/>
                </a:spcBef>
                <a:buClrTx/>
                <a:buSzTx/>
                <a:buFont typeface="Arial" panose="020B0604020202020204" pitchFamily="34" charset="0"/>
                <a:buNone/>
              </a:pPr>
              <a:t>7</a:t>
            </a:fld>
            <a:endParaRPr lang="en-US" altLang="en-US" sz="1100">
              <a:solidFill>
                <a:schemeClr val="tx1"/>
              </a:solidFill>
              <a:ea typeface="Osaka" panose="020B0600000000000000" pitchFamily="34" charset="-128"/>
            </a:endParaRPr>
          </a:p>
        </p:txBody>
      </p:sp>
      <p:sp>
        <p:nvSpPr>
          <p:cNvPr id="70662" name="Rectangle 2">
            <a:extLst>
              <a:ext uri="{FF2B5EF4-FFF2-40B4-BE49-F238E27FC236}">
                <a16:creationId xmlns:a16="http://schemas.microsoft.com/office/drawing/2014/main" id="{F915853D-3AEA-284E-BD8D-E2E3EAC0B045}"/>
              </a:ext>
            </a:extLst>
          </p:cNvPr>
          <p:cNvSpPr>
            <a:spLocks noGrp="1" noRot="1" noChangeAspect="1" noChangeArrowheads="1" noTextEdit="1"/>
          </p:cNvSpPr>
          <p:nvPr>
            <p:ph type="sldImg"/>
          </p:nvPr>
        </p:nvSpPr>
        <p:spPr>
          <a:xfrm>
            <a:off x="1104900" y="696913"/>
            <a:ext cx="4649788" cy="3486150"/>
          </a:xfrm>
          <a:ln/>
        </p:spPr>
      </p:sp>
      <p:sp>
        <p:nvSpPr>
          <p:cNvPr id="70663" name="Rectangle 3">
            <a:extLst>
              <a:ext uri="{FF2B5EF4-FFF2-40B4-BE49-F238E27FC236}">
                <a16:creationId xmlns:a16="http://schemas.microsoft.com/office/drawing/2014/main" id="{3A20C11B-F016-6846-B0AD-7924CC2BC5EB}"/>
              </a:ext>
            </a:extLst>
          </p:cNvPr>
          <p:cNvSpPr>
            <a:spLocks noGrp="1" noChangeArrowheads="1"/>
          </p:cNvSpPr>
          <p:nvPr>
            <p:ph type="body" idx="1"/>
          </p:nvPr>
        </p:nvSpPr>
        <p:spPr>
          <a:xfrm>
            <a:off x="381000" y="4416425"/>
            <a:ext cx="609600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3" tIns="46146" rIns="92293" bIns="46146"/>
          <a:lstStyle/>
          <a:p>
            <a:pPr defTabSz="881063" eaLnBrk="1" hangingPunct="1"/>
            <a:r>
              <a:rPr lang="en-US" altLang="en-US">
                <a:latin typeface="Arial" panose="020B0604020202020204" pitchFamily="34" charset="0"/>
                <a:ea typeface="ヒラギノ角ゴ Pro W3" panose="020B0300000000000000" pitchFamily="34" charset="-128"/>
              </a:rPr>
              <a:t>Pests require three things to survive:  food, water and shelter. Without any of the three, they won’t “stand up.” The three legged stool illustrates this point.</a:t>
            </a:r>
            <a:endParaRPr lang="en-US" altLang="en-US">
              <a:latin typeface="ヒラギノ角ゴ Pro W3" panose="020B0300000000000000" pitchFamily="34" charset="-128"/>
              <a:ea typeface="ヒラギノ角ゴ Pro W3" panose="020B0300000000000000" pitchFamily="34" charset="-128"/>
            </a:endParaRPr>
          </a:p>
          <a:p>
            <a:pPr defTabSz="881063" eaLnBrk="1" hangingPunct="1"/>
            <a:endParaRPr lang="en-US" altLang="en-US">
              <a:latin typeface="ヒラギノ角ゴ Pro W3" panose="020B0300000000000000" pitchFamily="34" charset="-128"/>
              <a:ea typeface="ヒラギノ角ゴ Pro W3" panose="020B0300000000000000" pitchFamily="34" charset="-128"/>
            </a:endParaRPr>
          </a:p>
          <a:p>
            <a:pPr defTabSz="881063" eaLnBrk="1" hangingPunct="1"/>
            <a:endParaRPr lang="en-US" altLang="en-US">
              <a:latin typeface="ヒラギノ角ゴ Pro W3" panose="020B0300000000000000" pitchFamily="34" charset="-128"/>
              <a:ea typeface="ヒラギノ角ゴ Pro W3" panose="020B0300000000000000" pitchFamily="34" charset="-128"/>
            </a:endParaRPr>
          </a:p>
        </p:txBody>
      </p:sp>
    </p:spTree>
    <p:extLst>
      <p:ext uri="{BB962C8B-B14F-4D97-AF65-F5344CB8AC3E}">
        <p14:creationId xmlns:p14="http://schemas.microsoft.com/office/powerpoint/2010/main" val="3697953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4F4A-2FD2-9244-A88C-E8210079A439}" type="slidenum">
              <a:rPr lang="en-US" smtClean="0"/>
              <a:t>9</a:t>
            </a:fld>
            <a:endParaRPr lang="en-US"/>
          </a:p>
        </p:txBody>
      </p:sp>
    </p:spTree>
    <p:extLst>
      <p:ext uri="{BB962C8B-B14F-4D97-AF65-F5344CB8AC3E}">
        <p14:creationId xmlns:p14="http://schemas.microsoft.com/office/powerpoint/2010/main" val="237536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5B7B464A-83AF-4B0E-B0D3-FE1F619655E6}"/>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09B66FDD-4390-48A8-B88E-29A5F63BAB3E}"/>
              </a:ext>
            </a:extLst>
          </p:cNvPr>
          <p:cNvSpPr>
            <a:spLocks noGrp="1"/>
          </p:cNvSpPr>
          <p:nvPr>
            <p:ph type="body" idx="1"/>
          </p:nvPr>
        </p:nvSpPr>
        <p:spPr/>
        <p:txBody>
          <a:bodyPr/>
          <a:lstStyle/>
          <a:p>
            <a:pPr>
              <a:defRPr/>
            </a:pPr>
            <a:r>
              <a:rPr lang="en-US" kern="0" dirty="0">
                <a:ea typeface="MS PGothic" panose="020B0600070205080204" pitchFamily="34" charset="-128"/>
              </a:rPr>
              <a:t>Abundant mouse body smears indicating the very heavy traffic pattern from nest below the floor (where the radiator line penetrates and connects to the heater). </a:t>
            </a:r>
            <a:r>
              <a:rPr lang="en-US" altLang="en-US" dirty="0">
                <a:ea typeface="MS PGothic" panose="020B0600070205080204" pitchFamily="34" charset="-128"/>
              </a:rPr>
              <a:t>The urine contains the asthma-causing mouse urine proteins (MUPs), which are</a:t>
            </a:r>
            <a:r>
              <a:rPr lang="en-US" kern="0" dirty="0">
                <a:ea typeface="MS PGothic" panose="020B0600070205080204" pitchFamily="34" charset="-128"/>
              </a:rPr>
              <a:t> volatilized  by the heat into the living quarters of the apartment. </a:t>
            </a:r>
          </a:p>
          <a:p>
            <a:pPr>
              <a:defRPr/>
            </a:pPr>
            <a:endParaRPr lang="en-US" altLang="en-US" dirty="0">
              <a:ea typeface="MS PGothic" panose="020B0600070205080204" pitchFamily="34" charset="-128"/>
            </a:endParaRPr>
          </a:p>
          <a:p>
            <a:pPr>
              <a:defRPr/>
            </a:pPr>
            <a:r>
              <a:rPr lang="en-US" altLang="en-US" dirty="0">
                <a:ea typeface="MS PGothic" panose="020B0600070205080204" pitchFamily="34" charset="-128"/>
              </a:rPr>
              <a:t>A corner area nearby an appliance.  This scenario is common within many mouse infestations in apartment buildings.  The yellow arrow points to the mouse body grease (sebum) and urine that collects after mice have traveled hundreds of times over the same surface. More urine with asthma-causing mouse urine proteins (MUPs).  Note the  attempt at “control” via laying down a sticky trap in the area just to the right of the yellow arrow on the floor.  </a:t>
            </a:r>
          </a:p>
          <a:p>
            <a:pPr>
              <a:defRPr/>
            </a:pPr>
            <a:endParaRPr lang="en-US" kern="0" dirty="0">
              <a:ea typeface="MS PGothic" panose="020B0600070205080204" pitchFamily="34" charset="-128"/>
            </a:endParaRPr>
          </a:p>
          <a:p>
            <a:pPr>
              <a:defRPr/>
            </a:pPr>
            <a:endParaRPr lang="en-US" dirty="0">
              <a:ea typeface="MS PGothic" panose="020B0600070205080204" pitchFamily="34" charset="-128"/>
            </a:endParaRPr>
          </a:p>
        </p:txBody>
      </p:sp>
      <p:sp>
        <p:nvSpPr>
          <p:cNvPr id="60420" name="Header Placeholder 3">
            <a:extLst>
              <a:ext uri="{FF2B5EF4-FFF2-40B4-BE49-F238E27FC236}">
                <a16:creationId xmlns:a16="http://schemas.microsoft.com/office/drawing/2014/main" id="{A27D3B54-6AF7-4C28-8C23-E404A46D95BE}"/>
              </a:ext>
            </a:extLst>
          </p:cNvPr>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76288" indent="-298450" defTabSz="963613">
              <a:defRPr sz="2400">
                <a:solidFill>
                  <a:schemeClr val="tx1"/>
                </a:solidFill>
                <a:latin typeface="Arial" panose="020B0604020202020204" pitchFamily="34" charset="0"/>
                <a:ea typeface="ＭＳ Ｐゴシック" panose="020B0600070205080204" pitchFamily="34" charset="-128"/>
              </a:defRPr>
            </a:lvl2pPr>
            <a:lvl3pPr marL="1193800" indent="-238125" defTabSz="963613">
              <a:defRPr sz="2400">
                <a:solidFill>
                  <a:schemeClr val="tx1"/>
                </a:solidFill>
                <a:latin typeface="Arial" panose="020B0604020202020204" pitchFamily="34" charset="0"/>
                <a:ea typeface="ＭＳ Ｐゴシック" panose="020B0600070205080204" pitchFamily="34" charset="-128"/>
              </a:defRPr>
            </a:lvl3pPr>
            <a:lvl4pPr marL="1671638" indent="-238125" defTabSz="963613">
              <a:defRPr sz="2400">
                <a:solidFill>
                  <a:schemeClr val="tx1"/>
                </a:solidFill>
                <a:latin typeface="Arial" panose="020B0604020202020204" pitchFamily="34" charset="0"/>
                <a:ea typeface="ＭＳ Ｐゴシック" panose="020B0600070205080204" pitchFamily="34" charset="-128"/>
              </a:defRPr>
            </a:lvl4pPr>
            <a:lvl5pPr marL="2149475" indent="-238125" defTabSz="963613">
              <a:defRPr sz="2400">
                <a:solidFill>
                  <a:schemeClr val="tx1"/>
                </a:solidFill>
                <a:latin typeface="Arial" panose="020B0604020202020204" pitchFamily="34" charset="0"/>
                <a:ea typeface="ＭＳ Ｐゴシック" panose="020B0600070205080204" pitchFamily="34" charset="-128"/>
              </a:defRPr>
            </a:lvl5pPr>
            <a:lvl6pPr marL="2606675" indent="-238125"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63875" indent="-238125"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521075" indent="-238125"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78275" indent="-238125"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100">
                <a:ea typeface="Osaka" charset="-128"/>
              </a:rPr>
              <a:t>IPM in Multifamily Housing Training</a:t>
            </a:r>
          </a:p>
        </p:txBody>
      </p:sp>
      <p:sp>
        <p:nvSpPr>
          <p:cNvPr id="60421" name="Footer Placeholder 4">
            <a:extLst>
              <a:ext uri="{FF2B5EF4-FFF2-40B4-BE49-F238E27FC236}">
                <a16:creationId xmlns:a16="http://schemas.microsoft.com/office/drawing/2014/main" id="{6D662BC6-8390-43FF-8165-6EFF0B7059C6}"/>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76288" indent="-298450" defTabSz="963613">
              <a:defRPr sz="2400">
                <a:solidFill>
                  <a:schemeClr val="tx1"/>
                </a:solidFill>
                <a:latin typeface="Arial" panose="020B0604020202020204" pitchFamily="34" charset="0"/>
                <a:ea typeface="ＭＳ Ｐゴシック" panose="020B0600070205080204" pitchFamily="34" charset="-128"/>
              </a:defRPr>
            </a:lvl2pPr>
            <a:lvl3pPr marL="1193800" indent="-238125" defTabSz="963613">
              <a:defRPr sz="2400">
                <a:solidFill>
                  <a:schemeClr val="tx1"/>
                </a:solidFill>
                <a:latin typeface="Arial" panose="020B0604020202020204" pitchFamily="34" charset="0"/>
                <a:ea typeface="ＭＳ Ｐゴシック" panose="020B0600070205080204" pitchFamily="34" charset="-128"/>
              </a:defRPr>
            </a:lvl3pPr>
            <a:lvl4pPr marL="1671638" indent="-238125" defTabSz="963613">
              <a:defRPr sz="2400">
                <a:solidFill>
                  <a:schemeClr val="tx1"/>
                </a:solidFill>
                <a:latin typeface="Arial" panose="020B0604020202020204" pitchFamily="34" charset="0"/>
                <a:ea typeface="ＭＳ Ｐゴシック" panose="020B0600070205080204" pitchFamily="34" charset="-128"/>
              </a:defRPr>
            </a:lvl4pPr>
            <a:lvl5pPr marL="2149475" indent="-238125" defTabSz="963613">
              <a:defRPr sz="2400">
                <a:solidFill>
                  <a:schemeClr val="tx1"/>
                </a:solidFill>
                <a:latin typeface="Arial" panose="020B0604020202020204" pitchFamily="34" charset="0"/>
                <a:ea typeface="ＭＳ Ｐゴシック" panose="020B0600070205080204" pitchFamily="34" charset="-128"/>
              </a:defRPr>
            </a:lvl5pPr>
            <a:lvl6pPr marL="2606675" indent="-238125"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63875" indent="-238125"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521075" indent="-238125"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78275" indent="-238125"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100">
                <a:ea typeface="Osaka" charset="-128"/>
              </a:rPr>
              <a:t>www.StopPests.org</a:t>
            </a:r>
          </a:p>
        </p:txBody>
      </p:sp>
      <p:sp>
        <p:nvSpPr>
          <p:cNvPr id="60422" name="Slide Number Placeholder 5">
            <a:extLst>
              <a:ext uri="{FF2B5EF4-FFF2-40B4-BE49-F238E27FC236}">
                <a16:creationId xmlns:a16="http://schemas.microsoft.com/office/drawing/2014/main" id="{2BD30135-560F-4B74-AE15-B7FDAC3EF4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defRPr sz="2400">
                <a:solidFill>
                  <a:schemeClr val="tx1"/>
                </a:solidFill>
                <a:latin typeface="Arial" panose="020B0604020202020204" pitchFamily="34" charset="0"/>
                <a:ea typeface="ＭＳ Ｐゴシック" panose="020B0600070205080204" pitchFamily="34" charset="-128"/>
              </a:defRPr>
            </a:lvl1pPr>
            <a:lvl2pPr marL="776288" indent="-298450" defTabSz="963613">
              <a:defRPr sz="2400">
                <a:solidFill>
                  <a:schemeClr val="tx1"/>
                </a:solidFill>
                <a:latin typeface="Arial" panose="020B0604020202020204" pitchFamily="34" charset="0"/>
                <a:ea typeface="ＭＳ Ｐゴシック" panose="020B0600070205080204" pitchFamily="34" charset="-128"/>
              </a:defRPr>
            </a:lvl2pPr>
            <a:lvl3pPr marL="1193800" indent="-238125" defTabSz="963613">
              <a:defRPr sz="2400">
                <a:solidFill>
                  <a:schemeClr val="tx1"/>
                </a:solidFill>
                <a:latin typeface="Arial" panose="020B0604020202020204" pitchFamily="34" charset="0"/>
                <a:ea typeface="ＭＳ Ｐゴシック" panose="020B0600070205080204" pitchFamily="34" charset="-128"/>
              </a:defRPr>
            </a:lvl3pPr>
            <a:lvl4pPr marL="1671638" indent="-238125" defTabSz="963613">
              <a:defRPr sz="2400">
                <a:solidFill>
                  <a:schemeClr val="tx1"/>
                </a:solidFill>
                <a:latin typeface="Arial" panose="020B0604020202020204" pitchFamily="34" charset="0"/>
                <a:ea typeface="ＭＳ Ｐゴシック" panose="020B0600070205080204" pitchFamily="34" charset="-128"/>
              </a:defRPr>
            </a:lvl4pPr>
            <a:lvl5pPr marL="2149475" indent="-238125" defTabSz="963613">
              <a:defRPr sz="2400">
                <a:solidFill>
                  <a:schemeClr val="tx1"/>
                </a:solidFill>
                <a:latin typeface="Arial" panose="020B0604020202020204" pitchFamily="34" charset="0"/>
                <a:ea typeface="ＭＳ Ｐゴシック" panose="020B0600070205080204" pitchFamily="34" charset="-128"/>
              </a:defRPr>
            </a:lvl5pPr>
            <a:lvl6pPr marL="2606675" indent="-238125"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63875" indent="-238125"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521075" indent="-238125"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78275" indent="-238125" defTabSz="9636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7838DA7-DDD6-4DCE-BB24-6AC060483336}" type="slidenum">
              <a:rPr lang="en-US" altLang="en-US" sz="1100" smtClean="0">
                <a:ea typeface="Osaka" charset="-128"/>
              </a:rPr>
              <a:pPr/>
              <a:t>11</a:t>
            </a:fld>
            <a:endParaRPr lang="en-US" altLang="en-US" sz="1100">
              <a:ea typeface="Osaka" charset="-128"/>
            </a:endParaRPr>
          </a:p>
        </p:txBody>
      </p:sp>
    </p:spTree>
    <p:extLst>
      <p:ext uri="{BB962C8B-B14F-4D97-AF65-F5344CB8AC3E}">
        <p14:creationId xmlns:p14="http://schemas.microsoft.com/office/powerpoint/2010/main" val="3874610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easy to pick up a can of pesticide but the over the counter products don’t work and worse just push the bugs further into hiding making them harder to reach by a professional. Repot pests, don’t self-treat. Pictured here, mystery white powder right next to a child’s snacks, pesticide rack next to barbies, no foggers!</a:t>
            </a:r>
          </a:p>
        </p:txBody>
      </p:sp>
      <p:sp>
        <p:nvSpPr>
          <p:cNvPr id="4" name="Slide Number Placeholder 3"/>
          <p:cNvSpPr>
            <a:spLocks noGrp="1"/>
          </p:cNvSpPr>
          <p:nvPr>
            <p:ph type="sldNum" sz="quarter" idx="5"/>
          </p:nvPr>
        </p:nvSpPr>
        <p:spPr/>
        <p:txBody>
          <a:bodyPr/>
          <a:lstStyle/>
          <a:p>
            <a:fld id="{71101688-E6EB-1E45-9F55-5F132529C5D0}" type="slidenum">
              <a:rPr lang="en-US" smtClean="0"/>
              <a:t>13</a:t>
            </a:fld>
            <a:endParaRPr lang="en-US"/>
          </a:p>
        </p:txBody>
      </p:sp>
    </p:spTree>
    <p:extLst>
      <p:ext uri="{BB962C8B-B14F-4D97-AF65-F5344CB8AC3E}">
        <p14:creationId xmlns:p14="http://schemas.microsoft.com/office/powerpoint/2010/main" val="3879001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49200-C43A-6D48-8916-8577DBE26C3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9A8AB6-831A-6140-A9D5-4E2886A3F0C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E1B2F6-8BAD-FB47-A75C-86814699690C}"/>
              </a:ext>
            </a:extLst>
          </p:cNvPr>
          <p:cNvSpPr>
            <a:spLocks noGrp="1"/>
          </p:cNvSpPr>
          <p:nvPr>
            <p:ph type="dt" sz="half" idx="10"/>
          </p:nvPr>
        </p:nvSpPr>
        <p:spPr/>
        <p:txBody>
          <a:bodyPr/>
          <a:lstStyle/>
          <a:p>
            <a:fld id="{FED0CF38-8A82-E140-92C8-F07CC316B738}" type="datetimeFigureOut">
              <a:rPr lang="en-US" smtClean="0"/>
              <a:t>9/12/19</a:t>
            </a:fld>
            <a:endParaRPr lang="en-US"/>
          </a:p>
        </p:txBody>
      </p:sp>
      <p:sp>
        <p:nvSpPr>
          <p:cNvPr id="5" name="Footer Placeholder 4">
            <a:extLst>
              <a:ext uri="{FF2B5EF4-FFF2-40B4-BE49-F238E27FC236}">
                <a16:creationId xmlns:a16="http://schemas.microsoft.com/office/drawing/2014/main" id="{8F2EB72B-026F-F543-8EC2-10E54FBC4B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96415A-9793-8D4D-AE8B-BA04D12A4623}"/>
              </a:ext>
            </a:extLst>
          </p:cNvPr>
          <p:cNvSpPr>
            <a:spLocks noGrp="1"/>
          </p:cNvSpPr>
          <p:nvPr>
            <p:ph type="sldNum" sz="quarter" idx="12"/>
          </p:nvPr>
        </p:nvSpPr>
        <p:spPr/>
        <p:txBody>
          <a:bodyPr/>
          <a:lstStyle/>
          <a:p>
            <a:fld id="{A2CB2C25-D667-744F-B241-1D5361A1D162}" type="slidenum">
              <a:rPr lang="en-US" smtClean="0"/>
              <a:t>‹#›</a:t>
            </a:fld>
            <a:endParaRPr lang="en-US"/>
          </a:p>
        </p:txBody>
      </p:sp>
    </p:spTree>
    <p:extLst>
      <p:ext uri="{BB962C8B-B14F-4D97-AF65-F5344CB8AC3E}">
        <p14:creationId xmlns:p14="http://schemas.microsoft.com/office/powerpoint/2010/main" val="3079660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2C335-413E-6A45-9B2A-5A4DE49A60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565A93-E271-5046-8F28-E96A7F6DF5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3F536-B24E-9044-88A1-4749AC5B71A2}"/>
              </a:ext>
            </a:extLst>
          </p:cNvPr>
          <p:cNvSpPr>
            <a:spLocks noGrp="1"/>
          </p:cNvSpPr>
          <p:nvPr>
            <p:ph type="dt" sz="half" idx="10"/>
          </p:nvPr>
        </p:nvSpPr>
        <p:spPr/>
        <p:txBody>
          <a:bodyPr/>
          <a:lstStyle/>
          <a:p>
            <a:fld id="{FED0CF38-8A82-E140-92C8-F07CC316B738}" type="datetimeFigureOut">
              <a:rPr lang="en-US" smtClean="0"/>
              <a:t>9/12/19</a:t>
            </a:fld>
            <a:endParaRPr lang="en-US"/>
          </a:p>
        </p:txBody>
      </p:sp>
      <p:sp>
        <p:nvSpPr>
          <p:cNvPr id="5" name="Footer Placeholder 4">
            <a:extLst>
              <a:ext uri="{FF2B5EF4-FFF2-40B4-BE49-F238E27FC236}">
                <a16:creationId xmlns:a16="http://schemas.microsoft.com/office/drawing/2014/main" id="{F85DCAB7-6ADB-3D48-9461-09D0FAA1A8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B44B49-62D4-AC4C-81C5-F62041CFF42E}"/>
              </a:ext>
            </a:extLst>
          </p:cNvPr>
          <p:cNvSpPr>
            <a:spLocks noGrp="1"/>
          </p:cNvSpPr>
          <p:nvPr>
            <p:ph type="sldNum" sz="quarter" idx="12"/>
          </p:nvPr>
        </p:nvSpPr>
        <p:spPr/>
        <p:txBody>
          <a:bodyPr/>
          <a:lstStyle/>
          <a:p>
            <a:fld id="{A2CB2C25-D667-744F-B241-1D5361A1D162}" type="slidenum">
              <a:rPr lang="en-US" smtClean="0"/>
              <a:t>‹#›</a:t>
            </a:fld>
            <a:endParaRPr lang="en-US"/>
          </a:p>
        </p:txBody>
      </p:sp>
    </p:spTree>
    <p:extLst>
      <p:ext uri="{BB962C8B-B14F-4D97-AF65-F5344CB8AC3E}">
        <p14:creationId xmlns:p14="http://schemas.microsoft.com/office/powerpoint/2010/main" val="309568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F57B09-257B-754C-B16C-8AE2821D004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7CE4B7-3626-944D-96DF-EB5F17140CF4}"/>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BA756D-FC15-2343-BD01-E57CDCB76F92}"/>
              </a:ext>
            </a:extLst>
          </p:cNvPr>
          <p:cNvSpPr>
            <a:spLocks noGrp="1"/>
          </p:cNvSpPr>
          <p:nvPr>
            <p:ph type="dt" sz="half" idx="10"/>
          </p:nvPr>
        </p:nvSpPr>
        <p:spPr/>
        <p:txBody>
          <a:bodyPr/>
          <a:lstStyle/>
          <a:p>
            <a:fld id="{FED0CF38-8A82-E140-92C8-F07CC316B738}" type="datetimeFigureOut">
              <a:rPr lang="en-US" smtClean="0"/>
              <a:t>9/12/19</a:t>
            </a:fld>
            <a:endParaRPr lang="en-US"/>
          </a:p>
        </p:txBody>
      </p:sp>
      <p:sp>
        <p:nvSpPr>
          <p:cNvPr id="5" name="Footer Placeholder 4">
            <a:extLst>
              <a:ext uri="{FF2B5EF4-FFF2-40B4-BE49-F238E27FC236}">
                <a16:creationId xmlns:a16="http://schemas.microsoft.com/office/drawing/2014/main" id="{E5D31DD6-658A-E448-8F82-2EC81E0CE4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DA373-498E-AA42-8AE3-C80E70111AD1}"/>
              </a:ext>
            </a:extLst>
          </p:cNvPr>
          <p:cNvSpPr>
            <a:spLocks noGrp="1"/>
          </p:cNvSpPr>
          <p:nvPr>
            <p:ph type="sldNum" sz="quarter" idx="12"/>
          </p:nvPr>
        </p:nvSpPr>
        <p:spPr/>
        <p:txBody>
          <a:bodyPr/>
          <a:lstStyle/>
          <a:p>
            <a:fld id="{A2CB2C25-D667-744F-B241-1D5361A1D162}" type="slidenum">
              <a:rPr lang="en-US" smtClean="0"/>
              <a:t>‹#›</a:t>
            </a:fld>
            <a:endParaRPr lang="en-US"/>
          </a:p>
        </p:txBody>
      </p:sp>
    </p:spTree>
    <p:extLst>
      <p:ext uri="{BB962C8B-B14F-4D97-AF65-F5344CB8AC3E}">
        <p14:creationId xmlns:p14="http://schemas.microsoft.com/office/powerpoint/2010/main" val="4156737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FED0CF38-8A82-E140-92C8-F07CC316B738}" type="datetimeFigureOut">
              <a:rPr lang="en-US" smtClean="0"/>
              <a:t>9/12/19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2CB2C25-D667-744F-B241-1D5361A1D162}" type="slidenum">
              <a:rPr lang="en-US" smtClean="0"/>
              <a:t>‹#›</a:t>
            </a:fld>
            <a:endParaRPr lang="en-US"/>
          </a:p>
        </p:txBody>
      </p:sp>
    </p:spTree>
    <p:extLst>
      <p:ext uri="{BB962C8B-B14F-4D97-AF65-F5344CB8AC3E}">
        <p14:creationId xmlns:p14="http://schemas.microsoft.com/office/powerpoint/2010/main" val="20048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ED0CF38-8A82-E140-92C8-F07CC316B738}" type="datetimeFigureOut">
              <a:rPr lang="en-US" smtClean="0"/>
              <a:t>9/12/19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2CB2C25-D667-744F-B241-1D5361A1D162}" type="slidenum">
              <a:rPr lang="en-US" smtClean="0"/>
              <a:t>‹#›</a:t>
            </a:fld>
            <a:endParaRPr lang="en-US"/>
          </a:p>
        </p:txBody>
      </p:sp>
    </p:spTree>
    <p:extLst>
      <p:ext uri="{BB962C8B-B14F-4D97-AF65-F5344CB8AC3E}">
        <p14:creationId xmlns:p14="http://schemas.microsoft.com/office/powerpoint/2010/main" val="3682321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FED0CF38-8A82-E140-92C8-F07CC316B738}" type="datetimeFigureOut">
              <a:rPr lang="en-US" smtClean="0"/>
              <a:t>9/12/19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2CB2C25-D667-744F-B241-1D5361A1D162}" type="slidenum">
              <a:rPr lang="en-US" smtClean="0"/>
              <a:t>‹#›</a:t>
            </a:fld>
            <a:endParaRPr lang="en-US"/>
          </a:p>
        </p:txBody>
      </p:sp>
    </p:spTree>
    <p:extLst>
      <p:ext uri="{BB962C8B-B14F-4D97-AF65-F5344CB8AC3E}">
        <p14:creationId xmlns:p14="http://schemas.microsoft.com/office/powerpoint/2010/main" val="3836210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FED0CF38-8A82-E140-92C8-F07CC316B738}" type="datetimeFigureOut">
              <a:rPr lang="en-US" smtClean="0"/>
              <a:t>9/12/19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2CB2C25-D667-744F-B241-1D5361A1D162}" type="slidenum">
              <a:rPr lang="en-US" smtClean="0"/>
              <a:t>‹#›</a:t>
            </a:fld>
            <a:endParaRPr lang="en-US"/>
          </a:p>
        </p:txBody>
      </p:sp>
    </p:spTree>
    <p:extLst>
      <p:ext uri="{BB962C8B-B14F-4D97-AF65-F5344CB8AC3E}">
        <p14:creationId xmlns:p14="http://schemas.microsoft.com/office/powerpoint/2010/main" val="843190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FED0CF38-8A82-E140-92C8-F07CC316B738}" type="datetimeFigureOut">
              <a:rPr lang="en-US" smtClean="0"/>
              <a:t>9/12/19</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A2CB2C25-D667-744F-B241-1D5361A1D162}" type="slidenum">
              <a:rPr lang="en-US" smtClean="0"/>
              <a:t>‹#›</a:t>
            </a:fld>
            <a:endParaRPr lang="en-US"/>
          </a:p>
        </p:txBody>
      </p:sp>
    </p:spTree>
    <p:extLst>
      <p:ext uri="{BB962C8B-B14F-4D97-AF65-F5344CB8AC3E}">
        <p14:creationId xmlns:p14="http://schemas.microsoft.com/office/powerpoint/2010/main" val="2478854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FED0CF38-8A82-E140-92C8-F07CC316B738}" type="datetimeFigureOut">
              <a:rPr lang="en-US" smtClean="0"/>
              <a:t>9/12/19</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A2CB2C25-D667-744F-B241-1D5361A1D162}" type="slidenum">
              <a:rPr lang="en-US" smtClean="0"/>
              <a:t>‹#›</a:t>
            </a:fld>
            <a:endParaRPr lang="en-US"/>
          </a:p>
        </p:txBody>
      </p:sp>
    </p:spTree>
    <p:extLst>
      <p:ext uri="{BB962C8B-B14F-4D97-AF65-F5344CB8AC3E}">
        <p14:creationId xmlns:p14="http://schemas.microsoft.com/office/powerpoint/2010/main" val="2067328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ED0CF38-8A82-E140-92C8-F07CC316B738}" type="datetimeFigureOut">
              <a:rPr lang="en-US" smtClean="0"/>
              <a:t>9/12/19</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A2CB2C25-D667-744F-B241-1D5361A1D162}" type="slidenum">
              <a:rPr lang="en-US" smtClean="0"/>
              <a:t>‹#›</a:t>
            </a:fld>
            <a:endParaRPr lang="en-US"/>
          </a:p>
        </p:txBody>
      </p:sp>
    </p:spTree>
    <p:extLst>
      <p:ext uri="{BB962C8B-B14F-4D97-AF65-F5344CB8AC3E}">
        <p14:creationId xmlns:p14="http://schemas.microsoft.com/office/powerpoint/2010/main" val="3829007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FED0CF38-8A82-E140-92C8-F07CC316B738}" type="datetimeFigureOut">
              <a:rPr lang="en-US" smtClean="0"/>
              <a:t>9/12/19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2CB2C25-D667-744F-B241-1D5361A1D162}" type="slidenum">
              <a:rPr lang="en-US" smtClean="0"/>
              <a:t>‹#›</a:t>
            </a:fld>
            <a:endParaRPr lang="en-US"/>
          </a:p>
        </p:txBody>
      </p:sp>
    </p:spTree>
    <p:extLst>
      <p:ext uri="{BB962C8B-B14F-4D97-AF65-F5344CB8AC3E}">
        <p14:creationId xmlns:p14="http://schemas.microsoft.com/office/powerpoint/2010/main" val="3000600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F9B73-BFCD-F948-91FC-58BA9A0D91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9A241D-FA3C-E541-B3F3-FC4A25056B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5882F-0206-1D4A-9E7B-AE9015328CFE}"/>
              </a:ext>
            </a:extLst>
          </p:cNvPr>
          <p:cNvSpPr>
            <a:spLocks noGrp="1"/>
          </p:cNvSpPr>
          <p:nvPr>
            <p:ph type="dt" sz="half" idx="10"/>
          </p:nvPr>
        </p:nvSpPr>
        <p:spPr/>
        <p:txBody>
          <a:bodyPr/>
          <a:lstStyle/>
          <a:p>
            <a:fld id="{FED0CF38-8A82-E140-92C8-F07CC316B738}" type="datetimeFigureOut">
              <a:rPr lang="en-US" smtClean="0"/>
              <a:t>9/12/19</a:t>
            </a:fld>
            <a:endParaRPr lang="en-US"/>
          </a:p>
        </p:txBody>
      </p:sp>
      <p:sp>
        <p:nvSpPr>
          <p:cNvPr id="5" name="Footer Placeholder 4">
            <a:extLst>
              <a:ext uri="{FF2B5EF4-FFF2-40B4-BE49-F238E27FC236}">
                <a16:creationId xmlns:a16="http://schemas.microsoft.com/office/drawing/2014/main" id="{3BD8334F-F257-094A-ADE8-32BF2249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4EF8CD-9AC1-EE41-BBD0-1F7877C0DC9F}"/>
              </a:ext>
            </a:extLst>
          </p:cNvPr>
          <p:cNvSpPr>
            <a:spLocks noGrp="1"/>
          </p:cNvSpPr>
          <p:nvPr>
            <p:ph type="sldNum" sz="quarter" idx="12"/>
          </p:nvPr>
        </p:nvSpPr>
        <p:spPr/>
        <p:txBody>
          <a:bodyPr/>
          <a:lstStyle/>
          <a:p>
            <a:fld id="{A2CB2C25-D667-744F-B241-1D5361A1D162}" type="slidenum">
              <a:rPr lang="en-US" smtClean="0"/>
              <a:t>‹#›</a:t>
            </a:fld>
            <a:endParaRPr lang="en-US"/>
          </a:p>
        </p:txBody>
      </p:sp>
    </p:spTree>
    <p:extLst>
      <p:ext uri="{BB962C8B-B14F-4D97-AF65-F5344CB8AC3E}">
        <p14:creationId xmlns:p14="http://schemas.microsoft.com/office/powerpoint/2010/main" val="2484581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FED0CF38-8A82-E140-92C8-F07CC316B738}" type="datetimeFigureOut">
              <a:rPr lang="en-US" smtClean="0"/>
              <a:t>9/12/19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2CB2C25-D667-744F-B241-1D5361A1D162}" type="slidenum">
              <a:rPr lang="en-US" smtClean="0"/>
              <a:t>‹#›</a:t>
            </a:fld>
            <a:endParaRPr lang="en-US"/>
          </a:p>
        </p:txBody>
      </p:sp>
    </p:spTree>
    <p:extLst>
      <p:ext uri="{BB962C8B-B14F-4D97-AF65-F5344CB8AC3E}">
        <p14:creationId xmlns:p14="http://schemas.microsoft.com/office/powerpoint/2010/main" val="285924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ED0CF38-8A82-E140-92C8-F07CC316B738}" type="datetimeFigureOut">
              <a:rPr lang="en-US" smtClean="0"/>
              <a:t>9/12/19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2CB2C25-D667-744F-B241-1D5361A1D162}" type="slidenum">
              <a:rPr lang="en-US" smtClean="0"/>
              <a:t>‹#›</a:t>
            </a:fld>
            <a:endParaRPr lang="en-US"/>
          </a:p>
        </p:txBody>
      </p:sp>
    </p:spTree>
    <p:extLst>
      <p:ext uri="{BB962C8B-B14F-4D97-AF65-F5344CB8AC3E}">
        <p14:creationId xmlns:p14="http://schemas.microsoft.com/office/powerpoint/2010/main" val="3757080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ED0CF38-8A82-E140-92C8-F07CC316B738}" type="datetimeFigureOut">
              <a:rPr lang="en-US" smtClean="0"/>
              <a:t>9/12/19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2CB2C25-D667-744F-B241-1D5361A1D162}" type="slidenum">
              <a:rPr lang="en-US" smtClean="0"/>
              <a:t>‹#›</a:t>
            </a:fld>
            <a:endParaRPr lang="en-US"/>
          </a:p>
        </p:txBody>
      </p:sp>
    </p:spTree>
    <p:extLst>
      <p:ext uri="{BB962C8B-B14F-4D97-AF65-F5344CB8AC3E}">
        <p14:creationId xmlns:p14="http://schemas.microsoft.com/office/powerpoint/2010/main" val="3304254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191" algn="ctr" rtl="0" latinLnBrk="0">
              <a:spcBef>
                <a:spcPct val="20000"/>
              </a:spcBef>
              <a:buFontTx/>
              <a:buNone/>
              <a:defRPr sz="1800" i="0">
                <a:solidFill>
                  <a:schemeClr val="tx1"/>
                </a:solidFill>
                <a:latin typeface="+mn-lt"/>
                <a:ea typeface="+mn-ea"/>
                <a:cs typeface="+mn-cs"/>
              </a:defRPr>
            </a:lvl1pPr>
            <a:extLst/>
          </a:lstStyle>
          <a:p>
            <a:pPr lvl="0"/>
            <a:r>
              <a:rPr lang="en-US" noProof="0" dirty="0"/>
              <a:t>Click icon to add picture</a:t>
            </a:r>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191" algn="ctr" rtl="0" latinLnBrk="0">
              <a:spcBef>
                <a:spcPct val="20000"/>
              </a:spcBef>
              <a:buFontTx/>
              <a:buNone/>
              <a:defRPr sz="1800" i="0">
                <a:solidFill>
                  <a:schemeClr val="tx1"/>
                </a:solidFill>
                <a:latin typeface="+mn-lt"/>
                <a:ea typeface="+mn-ea"/>
                <a:cs typeface="+mn-cs"/>
              </a:defRPr>
            </a:lvl1pPr>
            <a:extLst/>
          </a:lstStyle>
          <a:p>
            <a:pPr lvl="0"/>
            <a:r>
              <a:rPr lang="en-US" noProof="0" dirty="0"/>
              <a:t>Click icon to add picture</a:t>
            </a:r>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191" algn="ctr" rtl="0" latinLnBrk="0">
              <a:spcBef>
                <a:spcPct val="20000"/>
              </a:spcBef>
              <a:buFontTx/>
              <a:buNone/>
              <a:defRPr sz="1800" i="0">
                <a:solidFill>
                  <a:schemeClr val="tx1"/>
                </a:solidFill>
                <a:latin typeface="+mn-lt"/>
                <a:ea typeface="+mn-ea"/>
                <a:cs typeface="+mn-cs"/>
              </a:defRPr>
            </a:lvl1pPr>
            <a:extLst/>
          </a:lstStyle>
          <a:p>
            <a:pPr lvl="0"/>
            <a:r>
              <a:rPr lang="en-US" noProof="0" dirty="0"/>
              <a:t>Click icon to add picture</a:t>
            </a:r>
          </a:p>
        </p:txBody>
      </p:sp>
      <p:sp>
        <p:nvSpPr>
          <p:cNvPr id="7" name="Rectangle 6"/>
          <p:cNvSpPr>
            <a:spLocks noGrp="1"/>
          </p:cNvSpPr>
          <p:nvPr>
            <p:ph type="body" sz="quarter" idx="13"/>
          </p:nvPr>
        </p:nvSpPr>
        <p:spPr>
          <a:xfrm>
            <a:off x="228600" y="4876800"/>
            <a:ext cx="2743200" cy="1447800"/>
          </a:xfrm>
        </p:spPr>
        <p:txBody>
          <a:bodyPr>
            <a:noAutofit/>
          </a:bodyPr>
          <a:lstStyle>
            <a:lvl1pPr marL="0" marR="0" indent="0" algn="l" rtl="0" latinLnBrk="0">
              <a:spcBef>
                <a:spcPct val="20000"/>
              </a:spcBef>
              <a:buFontTx/>
              <a:buNone/>
              <a:defRPr sz="135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4876800"/>
            <a:ext cx="2743200" cy="1447800"/>
          </a:xfrm>
        </p:spPr>
        <p:txBody>
          <a:bodyPr>
            <a:noAutofit/>
          </a:bodyPr>
          <a:lstStyle>
            <a:lvl1pPr marL="0" marR="0" indent="0" algn="l" rtl="0" latinLnBrk="0">
              <a:spcBef>
                <a:spcPct val="20000"/>
              </a:spcBef>
              <a:buFontTx/>
              <a:buNone/>
              <a:defRPr sz="135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4876800"/>
            <a:ext cx="2743200" cy="1447800"/>
          </a:xfrm>
        </p:spPr>
        <p:txBody>
          <a:bodyPr>
            <a:noAutofit/>
          </a:bodyPr>
          <a:lstStyle>
            <a:lvl1pPr marL="0" marR="0" indent="0" algn="l" rtl="0" latinLnBrk="0">
              <a:spcBef>
                <a:spcPct val="20000"/>
              </a:spcBef>
              <a:buFontTx/>
              <a:buNone/>
              <a:defRPr sz="1350" baseline="0">
                <a:solidFill>
                  <a:schemeClr val="tx1"/>
                </a:solidFill>
                <a:latin typeface="+mn-lt"/>
                <a:ea typeface="+mn-ea"/>
                <a:cs typeface="+mn-cs"/>
              </a:defRPr>
            </a:lvl1pPr>
            <a:extLst/>
          </a:lstStyle>
          <a:p>
            <a:pPr lvl="0"/>
            <a:r>
              <a:rPr lang="en-US"/>
              <a:t>Click to edit Master text styles</a:t>
            </a:r>
          </a:p>
        </p:txBody>
      </p:sp>
      <p:sp>
        <p:nvSpPr>
          <p:cNvPr id="8" name="Rectangle 3"/>
          <p:cNvSpPr>
            <a:spLocks noGrp="1"/>
          </p:cNvSpPr>
          <p:nvPr>
            <p:ph type="dt" sz="half" idx="16"/>
          </p:nvPr>
        </p:nvSpPr>
        <p:spPr/>
        <p:txBody>
          <a:bodyPr/>
          <a:lstStyle>
            <a:lvl1pPr>
              <a:defRPr/>
            </a:lvl1pPr>
          </a:lstStyle>
          <a:p>
            <a:pPr>
              <a:defRPr/>
            </a:pPr>
            <a:fld id="{E61DD838-D7AB-4B06-A06D-C8FF913FBBA1}" type="datetimeFigureOut">
              <a:rPr lang="en-US">
                <a:solidFill>
                  <a:srgbClr val="D4D2D0"/>
                </a:solidFill>
              </a:rPr>
              <a:pPr>
                <a:defRPr/>
              </a:pPr>
              <a:t>9/12/19</a:t>
            </a:fld>
            <a:endParaRPr lang="en-US" dirty="0">
              <a:solidFill>
                <a:srgbClr val="D4D2D0"/>
              </a:solidFill>
            </a:endParaRPr>
          </a:p>
        </p:txBody>
      </p:sp>
      <p:sp>
        <p:nvSpPr>
          <p:cNvPr id="9"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8"/>
          </p:nvPr>
        </p:nvSpPr>
        <p:spPr/>
        <p:txBody>
          <a:bodyPr/>
          <a:lstStyle>
            <a:lvl1pPr>
              <a:defRPr/>
            </a:lvl1pPr>
          </a:lstStyle>
          <a:p>
            <a:pPr>
              <a:defRPr/>
            </a:pPr>
            <a:fld id="{DC9778CB-B207-406E-9BCD-A11823472E7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96541850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ＭＳ Ｐゴシック" charset="-128"/>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E0B146A-9AC5-3A4A-B4AD-6E29882E682D}" type="slidenum">
              <a:rPr lang="en-US"/>
              <a:pPr/>
              <a:t>‹#›</a:t>
            </a:fld>
            <a:endParaRPr lang="en-US"/>
          </a:p>
        </p:txBody>
      </p:sp>
    </p:spTree>
    <p:extLst>
      <p:ext uri="{BB962C8B-B14F-4D97-AF65-F5344CB8AC3E}">
        <p14:creationId xmlns:p14="http://schemas.microsoft.com/office/powerpoint/2010/main" val="334488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4C957F5-D7DA-B24A-AA79-492852A1F9AA}" type="datetimeFigureOut">
              <a:rPr lang="en-US" smtClean="0"/>
              <a:t>9/12/19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2565699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C957F5-D7DA-B24A-AA79-492852A1F9AA}" type="datetimeFigureOut">
              <a:rPr lang="en-US" smtClean="0"/>
              <a:t>9/12/19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3349771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14C957F5-D7DA-B24A-AA79-492852A1F9AA}" type="datetimeFigureOut">
              <a:rPr lang="en-US" smtClean="0"/>
              <a:t>9/12/19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129368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14C957F5-D7DA-B24A-AA79-492852A1F9AA}" type="datetimeFigureOut">
              <a:rPr lang="en-US" smtClean="0"/>
              <a:t>9/12/19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4177158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14C957F5-D7DA-B24A-AA79-492852A1F9AA}" type="datetimeFigureOut">
              <a:rPr lang="en-US" smtClean="0"/>
              <a:t>9/12/19</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3519424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A0B25-E83C-1442-A8F8-F1C95971C94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E1832B-4F34-8E4F-87BA-2B2B739ADFC9}"/>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EF194FC-9DEE-5B4D-AA0F-CD0698EB48CB}"/>
              </a:ext>
            </a:extLst>
          </p:cNvPr>
          <p:cNvSpPr>
            <a:spLocks noGrp="1"/>
          </p:cNvSpPr>
          <p:nvPr>
            <p:ph type="dt" sz="half" idx="10"/>
          </p:nvPr>
        </p:nvSpPr>
        <p:spPr/>
        <p:txBody>
          <a:bodyPr/>
          <a:lstStyle/>
          <a:p>
            <a:fld id="{FED0CF38-8A82-E140-92C8-F07CC316B738}" type="datetimeFigureOut">
              <a:rPr lang="en-US" smtClean="0"/>
              <a:t>9/12/19</a:t>
            </a:fld>
            <a:endParaRPr lang="en-US"/>
          </a:p>
        </p:txBody>
      </p:sp>
      <p:sp>
        <p:nvSpPr>
          <p:cNvPr id="5" name="Footer Placeholder 4">
            <a:extLst>
              <a:ext uri="{FF2B5EF4-FFF2-40B4-BE49-F238E27FC236}">
                <a16:creationId xmlns:a16="http://schemas.microsoft.com/office/drawing/2014/main" id="{9845DE29-E2A6-334C-8CCB-376DC5E89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2772F5-5C9F-264B-A2CB-B2CDAEE7251C}"/>
              </a:ext>
            </a:extLst>
          </p:cNvPr>
          <p:cNvSpPr>
            <a:spLocks noGrp="1"/>
          </p:cNvSpPr>
          <p:nvPr>
            <p:ph type="sldNum" sz="quarter" idx="12"/>
          </p:nvPr>
        </p:nvSpPr>
        <p:spPr/>
        <p:txBody>
          <a:bodyPr/>
          <a:lstStyle/>
          <a:p>
            <a:fld id="{A2CB2C25-D667-744F-B241-1D5361A1D162}" type="slidenum">
              <a:rPr lang="en-US" smtClean="0"/>
              <a:t>‹#›</a:t>
            </a:fld>
            <a:endParaRPr lang="en-US"/>
          </a:p>
        </p:txBody>
      </p:sp>
    </p:spTree>
    <p:extLst>
      <p:ext uri="{BB962C8B-B14F-4D97-AF65-F5344CB8AC3E}">
        <p14:creationId xmlns:p14="http://schemas.microsoft.com/office/powerpoint/2010/main" val="5934708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4C957F5-D7DA-B24A-AA79-492852A1F9AA}" type="datetimeFigureOut">
              <a:rPr lang="en-US" smtClean="0"/>
              <a:t>9/12/19</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39242384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4C957F5-D7DA-B24A-AA79-492852A1F9AA}" type="datetimeFigureOut">
              <a:rPr lang="en-US" smtClean="0"/>
              <a:t>9/12/19</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42528006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14C957F5-D7DA-B24A-AA79-492852A1F9AA}" type="datetimeFigureOut">
              <a:rPr lang="en-US" smtClean="0"/>
              <a:t>9/12/19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3336121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fld id="{14C957F5-D7DA-B24A-AA79-492852A1F9AA}" type="datetimeFigureOut">
              <a:rPr lang="en-US" smtClean="0"/>
              <a:t>9/12/19</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19776502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C957F5-D7DA-B24A-AA79-492852A1F9AA}" type="datetimeFigureOut">
              <a:rPr lang="en-US" smtClean="0"/>
              <a:t>9/12/19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16613723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C957F5-D7DA-B24A-AA79-492852A1F9AA}" type="datetimeFigureOut">
              <a:rPr lang="en-US" smtClean="0"/>
              <a:t>9/12/19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E1BA194-9208-E243-9455-75AC9571D58A}" type="slidenum">
              <a:rPr lang="en-US" smtClean="0"/>
              <a:t>‹#›</a:t>
            </a:fld>
            <a:endParaRPr lang="en-US"/>
          </a:p>
        </p:txBody>
      </p:sp>
    </p:spTree>
    <p:extLst>
      <p:ext uri="{BB962C8B-B14F-4D97-AF65-F5344CB8AC3E}">
        <p14:creationId xmlns:p14="http://schemas.microsoft.com/office/powerpoint/2010/main" val="10243308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Default">
    <p:spTree>
      <p:nvGrpSpPr>
        <p:cNvPr id="1" name="Shape 27"/>
        <p:cNvGrpSpPr/>
        <p:nvPr/>
      </p:nvGrpSpPr>
      <p:grpSpPr>
        <a:xfrm>
          <a:off x="0" y="0"/>
          <a:ext cx="0" cy="0"/>
          <a:chOff x="0" y="0"/>
          <a:chExt cx="0" cy="0"/>
        </a:xfrm>
      </p:grpSpPr>
      <p:sp>
        <p:nvSpPr>
          <p:cNvPr id="31" name="Shape 31"/>
          <p:cNvSpPr txBox="1">
            <a:spLocks noGrp="1"/>
          </p:cNvSpPr>
          <p:nvPr>
            <p:ph type="sldNum" idx="12"/>
          </p:nvPr>
        </p:nvSpPr>
        <p:spPr>
          <a:xfrm>
            <a:off x="6553201" y="6416675"/>
            <a:ext cx="2133599" cy="244474"/>
          </a:xfrm>
          <a:prstGeom prst="rect">
            <a:avLst/>
          </a:prstGeom>
          <a:noFill/>
          <a:ln>
            <a:noFill/>
          </a:ln>
        </p:spPr>
        <p:txBody>
          <a:bodyPr lIns="45700" tIns="45700" rIns="45700" bIns="45700" anchor="ctr" anchorCtr="0">
            <a:noAutofit/>
          </a:bodyPr>
          <a:lstStyle/>
          <a:p>
            <a:fld id="{6E1BA194-9208-E243-9455-75AC9571D58A}" type="slidenum">
              <a:rPr lang="en-US" smtClean="0"/>
              <a:t>‹#›</a:t>
            </a:fld>
            <a:endParaRPr lang="en-US"/>
          </a:p>
        </p:txBody>
      </p:sp>
    </p:spTree>
    <p:extLst>
      <p:ext uri="{BB962C8B-B14F-4D97-AF65-F5344CB8AC3E}">
        <p14:creationId xmlns:p14="http://schemas.microsoft.com/office/powerpoint/2010/main" val="2951866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itle and Content w/ Bottom Bar">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5513" y="6237288"/>
            <a:ext cx="6096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 name="Title 1"/>
          <p:cNvSpPr>
            <a:spLocks noGrp="1"/>
          </p:cNvSpPr>
          <p:nvPr>
            <p:ph type="title"/>
          </p:nvPr>
        </p:nvSpPr>
        <p:spPr>
          <a:xfrm>
            <a:off x="656214" y="353568"/>
            <a:ext cx="8077830" cy="731838"/>
          </a:xfrm>
        </p:spPr>
        <p:txBody>
          <a:bodyPr lIns="0" tIns="0" rIns="0" bIns="0"/>
          <a:lstStyle>
            <a:lvl1pPr algn="l">
              <a:defRPr/>
            </a:lvl1pPr>
          </a:lstStyle>
          <a:p>
            <a:r>
              <a:rPr lang="en-US"/>
              <a:t>Click to edit Master title style</a:t>
            </a:r>
            <a:endParaRPr lang="en-US" dirty="0"/>
          </a:p>
        </p:txBody>
      </p:sp>
      <p:sp>
        <p:nvSpPr>
          <p:cNvPr id="5" name="Content Placeholder 2"/>
          <p:cNvSpPr>
            <a:spLocks noGrp="1"/>
          </p:cNvSpPr>
          <p:nvPr>
            <p:ph idx="1"/>
          </p:nvPr>
        </p:nvSpPr>
        <p:spPr>
          <a:xfrm>
            <a:off x="654690" y="1115568"/>
            <a:ext cx="8077830" cy="47137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2"/>
          <p:cNvSpPr>
            <a:spLocks noGrp="1"/>
          </p:cNvSpPr>
          <p:nvPr>
            <p:ph type="dt" sz="half" idx="10"/>
          </p:nvPr>
        </p:nvSpPr>
        <p:spPr>
          <a:xfrm>
            <a:off x="6640513" y="6386513"/>
            <a:ext cx="773112" cy="365125"/>
          </a:xfrm>
        </p:spPr>
        <p:txBody>
          <a:bodyPr/>
          <a:lstStyle>
            <a:lvl1pPr>
              <a:defRPr smtClean="0">
                <a:solidFill>
                  <a:schemeClr val="bg1"/>
                </a:solidFill>
              </a:defRPr>
            </a:lvl1pPr>
          </a:lstStyle>
          <a:p>
            <a:pPr>
              <a:defRPr/>
            </a:pPr>
            <a:r>
              <a:rPr lang="en-US"/>
              <a:t>4-2016</a:t>
            </a:r>
          </a:p>
        </p:txBody>
      </p:sp>
      <p:sp>
        <p:nvSpPr>
          <p:cNvPr id="8" name="Footer Placeholder 5"/>
          <p:cNvSpPr>
            <a:spLocks noGrp="1"/>
          </p:cNvSpPr>
          <p:nvPr>
            <p:ph type="ftr" sz="quarter" idx="11"/>
          </p:nvPr>
        </p:nvSpPr>
        <p:spPr>
          <a:xfrm>
            <a:off x="4956175" y="6386513"/>
            <a:ext cx="1485900" cy="365125"/>
          </a:xfrm>
        </p:spPr>
        <p:txBody>
          <a:bodyPr/>
          <a:lstStyle>
            <a:lvl1pPr>
              <a:defRPr>
                <a:solidFill>
                  <a:schemeClr val="bg1"/>
                </a:solidFill>
              </a:defRPr>
            </a:lvl1pPr>
          </a:lstStyle>
          <a:p>
            <a:pPr>
              <a:defRPr/>
            </a:pPr>
            <a:r>
              <a:rPr lang="en-US"/>
              <a:t>www.paipm.org</a:t>
            </a:r>
            <a:endParaRPr lang="en-US" dirty="0"/>
          </a:p>
        </p:txBody>
      </p:sp>
      <p:sp>
        <p:nvSpPr>
          <p:cNvPr id="9" name="Slide Number Placeholder 6"/>
          <p:cNvSpPr>
            <a:spLocks noGrp="1"/>
          </p:cNvSpPr>
          <p:nvPr>
            <p:ph type="sldNum" sz="quarter" idx="12"/>
          </p:nvPr>
        </p:nvSpPr>
        <p:spPr>
          <a:xfrm>
            <a:off x="7605713" y="6394450"/>
            <a:ext cx="768350" cy="365125"/>
          </a:xfrm>
        </p:spPr>
        <p:txBody>
          <a:bodyPr/>
          <a:lstStyle>
            <a:lvl1pPr>
              <a:defRPr>
                <a:solidFill>
                  <a:schemeClr val="bg1"/>
                </a:solidFill>
              </a:defRPr>
            </a:lvl1pPr>
          </a:lstStyle>
          <a:p>
            <a:fld id="{DA46DA54-C314-3342-95F6-B96664FF9585}" type="slidenum">
              <a:rPr lang="en-US" altLang="en-US" smtClean="0"/>
              <a:pPr/>
              <a:t>‹#›</a:t>
            </a:fld>
            <a:endParaRPr lang="en-US" altLang="en-US"/>
          </a:p>
        </p:txBody>
      </p:sp>
      <p:pic>
        <p:nvPicPr>
          <p:cNvPr id="10" name="Picture 2">
            <a:extLst>
              <a:ext uri="{FF2B5EF4-FFF2-40B4-BE49-F238E27FC236}">
                <a16:creationId xmlns:a16="http://schemas.microsoft.com/office/drawing/2014/main" id="{D0245E6E-7C08-EB4F-B966-6CF4DB2A3A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45513" y="6237288"/>
            <a:ext cx="60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980031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191" algn="ctr" rtl="0" latinLnBrk="0">
              <a:spcBef>
                <a:spcPct val="20000"/>
              </a:spcBef>
              <a:buFontTx/>
              <a:buNone/>
              <a:defRPr sz="1800" i="0">
                <a:solidFill>
                  <a:schemeClr val="tx1"/>
                </a:solidFill>
                <a:latin typeface="+mn-lt"/>
                <a:ea typeface="+mn-ea"/>
                <a:cs typeface="+mn-cs"/>
              </a:defRPr>
            </a:lvl1pPr>
            <a:extLst/>
          </a:lstStyle>
          <a:p>
            <a:pPr lvl="0"/>
            <a:r>
              <a:rPr lang="en-US" noProof="0" dirty="0"/>
              <a:t>Click icon to add picture</a:t>
            </a:r>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191" algn="ctr" rtl="0" latinLnBrk="0">
              <a:spcBef>
                <a:spcPct val="20000"/>
              </a:spcBef>
              <a:buFontTx/>
              <a:buNone/>
              <a:defRPr sz="1800" i="0">
                <a:solidFill>
                  <a:schemeClr val="tx1"/>
                </a:solidFill>
                <a:latin typeface="+mn-lt"/>
                <a:ea typeface="+mn-ea"/>
                <a:cs typeface="+mn-cs"/>
              </a:defRPr>
            </a:lvl1pPr>
            <a:extLst/>
          </a:lstStyle>
          <a:p>
            <a:pPr lvl="0"/>
            <a:r>
              <a:rPr lang="en-US" noProof="0" dirty="0"/>
              <a:t>Click icon to add picture</a:t>
            </a:r>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191" algn="ctr" rtl="0" latinLnBrk="0">
              <a:spcBef>
                <a:spcPct val="20000"/>
              </a:spcBef>
              <a:buFontTx/>
              <a:buNone/>
              <a:defRPr sz="1800" i="0">
                <a:solidFill>
                  <a:schemeClr val="tx1"/>
                </a:solidFill>
                <a:latin typeface="+mn-lt"/>
                <a:ea typeface="+mn-ea"/>
                <a:cs typeface="+mn-cs"/>
              </a:defRPr>
            </a:lvl1pPr>
            <a:extLst/>
          </a:lstStyle>
          <a:p>
            <a:pPr lvl="0"/>
            <a:r>
              <a:rPr lang="en-US" noProof="0" dirty="0"/>
              <a:t>Click icon to add picture</a:t>
            </a:r>
          </a:p>
        </p:txBody>
      </p:sp>
      <p:sp>
        <p:nvSpPr>
          <p:cNvPr id="7" name="Rectangle 6"/>
          <p:cNvSpPr>
            <a:spLocks noGrp="1"/>
          </p:cNvSpPr>
          <p:nvPr>
            <p:ph type="body" sz="quarter" idx="13"/>
          </p:nvPr>
        </p:nvSpPr>
        <p:spPr>
          <a:xfrm>
            <a:off x="228600" y="4876800"/>
            <a:ext cx="2743200" cy="1447800"/>
          </a:xfrm>
        </p:spPr>
        <p:txBody>
          <a:bodyPr>
            <a:noAutofit/>
          </a:bodyPr>
          <a:lstStyle>
            <a:lvl1pPr marL="0" marR="0" indent="0" algn="l" rtl="0" latinLnBrk="0">
              <a:spcBef>
                <a:spcPct val="20000"/>
              </a:spcBef>
              <a:buFontTx/>
              <a:buNone/>
              <a:defRPr sz="1350" baseline="0">
                <a:solidFill>
                  <a:schemeClr val="tx1"/>
                </a:solidFill>
                <a:latin typeface="+mn-lt"/>
                <a:ea typeface="+mn-ea"/>
                <a:cs typeface="+mn-cs"/>
              </a:defRPr>
            </a:lvl1pPr>
            <a:extLst/>
          </a:lstStyle>
          <a:p>
            <a:pPr lvl="0"/>
            <a:r>
              <a:rPr lang="en-US"/>
              <a:t>Click to edit Master text styles</a:t>
            </a:r>
          </a:p>
        </p:txBody>
      </p:sp>
      <p:sp>
        <p:nvSpPr>
          <p:cNvPr id="6" name="Rectangle 6"/>
          <p:cNvSpPr>
            <a:spLocks noGrp="1"/>
          </p:cNvSpPr>
          <p:nvPr>
            <p:ph type="body" sz="quarter" idx="14"/>
          </p:nvPr>
        </p:nvSpPr>
        <p:spPr>
          <a:xfrm>
            <a:off x="3200400" y="4876800"/>
            <a:ext cx="2743200" cy="1447800"/>
          </a:xfrm>
        </p:spPr>
        <p:txBody>
          <a:bodyPr>
            <a:noAutofit/>
          </a:bodyPr>
          <a:lstStyle>
            <a:lvl1pPr marL="0" marR="0" indent="0" algn="l" rtl="0" latinLnBrk="0">
              <a:spcBef>
                <a:spcPct val="20000"/>
              </a:spcBef>
              <a:buFontTx/>
              <a:buNone/>
              <a:defRPr sz="1350" baseline="0">
                <a:solidFill>
                  <a:schemeClr val="tx1"/>
                </a:solidFill>
                <a:latin typeface="+mn-lt"/>
                <a:ea typeface="+mn-ea"/>
                <a:cs typeface="+mn-cs"/>
              </a:defRPr>
            </a:lvl1pPr>
            <a:extLst/>
          </a:lstStyle>
          <a:p>
            <a:pPr lvl="0"/>
            <a:r>
              <a:rPr lang="en-US"/>
              <a:t>Click to edit Master text styles</a:t>
            </a:r>
          </a:p>
        </p:txBody>
      </p:sp>
      <p:sp>
        <p:nvSpPr>
          <p:cNvPr id="14" name="Rectangle 6"/>
          <p:cNvSpPr>
            <a:spLocks noGrp="1"/>
          </p:cNvSpPr>
          <p:nvPr>
            <p:ph type="body" sz="quarter" idx="15"/>
          </p:nvPr>
        </p:nvSpPr>
        <p:spPr>
          <a:xfrm>
            <a:off x="6172200" y="4876800"/>
            <a:ext cx="2743200" cy="1447800"/>
          </a:xfrm>
        </p:spPr>
        <p:txBody>
          <a:bodyPr>
            <a:noAutofit/>
          </a:bodyPr>
          <a:lstStyle>
            <a:lvl1pPr marL="0" marR="0" indent="0" algn="l" rtl="0" latinLnBrk="0">
              <a:spcBef>
                <a:spcPct val="20000"/>
              </a:spcBef>
              <a:buFontTx/>
              <a:buNone/>
              <a:defRPr sz="1350" baseline="0">
                <a:solidFill>
                  <a:schemeClr val="tx1"/>
                </a:solidFill>
                <a:latin typeface="+mn-lt"/>
                <a:ea typeface="+mn-ea"/>
                <a:cs typeface="+mn-cs"/>
              </a:defRPr>
            </a:lvl1pPr>
            <a:extLst/>
          </a:lstStyle>
          <a:p>
            <a:pPr lvl="0"/>
            <a:r>
              <a:rPr lang="en-US"/>
              <a:t>Click to edit Master text styles</a:t>
            </a:r>
          </a:p>
        </p:txBody>
      </p:sp>
      <p:sp>
        <p:nvSpPr>
          <p:cNvPr id="8" name="Rectangle 3"/>
          <p:cNvSpPr>
            <a:spLocks noGrp="1"/>
          </p:cNvSpPr>
          <p:nvPr>
            <p:ph type="dt" sz="half" idx="16"/>
          </p:nvPr>
        </p:nvSpPr>
        <p:spPr/>
        <p:txBody>
          <a:bodyPr/>
          <a:lstStyle>
            <a:lvl1pPr>
              <a:defRPr/>
            </a:lvl1pPr>
          </a:lstStyle>
          <a:p>
            <a:pPr>
              <a:defRPr/>
            </a:pPr>
            <a:fld id="{E61DD838-D7AB-4B06-A06D-C8FF913FBBA1}" type="datetimeFigureOut">
              <a:rPr lang="en-US">
                <a:solidFill>
                  <a:srgbClr val="D4D2D0"/>
                </a:solidFill>
              </a:rPr>
              <a:pPr>
                <a:defRPr/>
              </a:pPr>
              <a:t>9/12/19</a:t>
            </a:fld>
            <a:endParaRPr lang="en-US" dirty="0">
              <a:solidFill>
                <a:srgbClr val="D4D2D0"/>
              </a:solidFill>
            </a:endParaRPr>
          </a:p>
        </p:txBody>
      </p:sp>
      <p:sp>
        <p:nvSpPr>
          <p:cNvPr id="9" name="Rectangle 25"/>
          <p:cNvSpPr>
            <a:spLocks noGrp="1"/>
          </p:cNvSpPr>
          <p:nvPr>
            <p:ph type="ftr" sz="quarter" idx="17"/>
          </p:nvPr>
        </p:nvSpPr>
        <p:spPr/>
        <p:txBody>
          <a:bodyPr/>
          <a:lstStyle>
            <a:lvl1pPr>
              <a:defRPr/>
            </a:lvl1pPr>
          </a:lstStyle>
          <a:p>
            <a:pPr>
              <a:defRPr/>
            </a:pPr>
            <a:endParaRPr lang="en-US">
              <a:solidFill>
                <a:srgbClr val="D4D2D0"/>
              </a:solidFill>
            </a:endParaRPr>
          </a:p>
        </p:txBody>
      </p:sp>
      <p:sp>
        <p:nvSpPr>
          <p:cNvPr id="10" name="Rectangle 16"/>
          <p:cNvSpPr>
            <a:spLocks noGrp="1"/>
          </p:cNvSpPr>
          <p:nvPr>
            <p:ph type="sldNum" sz="quarter" idx="18"/>
          </p:nvPr>
        </p:nvSpPr>
        <p:spPr/>
        <p:txBody>
          <a:bodyPr/>
          <a:lstStyle>
            <a:lvl1pPr>
              <a:defRPr/>
            </a:lvl1pPr>
          </a:lstStyle>
          <a:p>
            <a:pPr>
              <a:defRPr/>
            </a:pPr>
            <a:fld id="{DC9778CB-B207-406E-9BCD-A11823472E7C}" type="slidenum">
              <a:rPr lang="en-US">
                <a:solidFill>
                  <a:srgbClr val="D4D2D0"/>
                </a:solidFill>
              </a:rPr>
              <a:pPr>
                <a:defRPr/>
              </a:pPr>
              <a:t>‹#›</a:t>
            </a:fld>
            <a:endParaRPr lang="en-US" dirty="0">
              <a:solidFill>
                <a:srgbClr val="D4D2D0"/>
              </a:solidFill>
            </a:endParaRPr>
          </a:p>
        </p:txBody>
      </p:sp>
    </p:spTree>
    <p:extLst>
      <p:ext uri="{BB962C8B-B14F-4D97-AF65-F5344CB8AC3E}">
        <p14:creationId xmlns:p14="http://schemas.microsoft.com/office/powerpoint/2010/main" val="322577181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ea typeface="ＭＳ Ｐゴシック" charset="-128"/>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E0B146A-9AC5-3A4A-B4AD-6E29882E682D}" type="slidenum">
              <a:rPr lang="en-US"/>
              <a:pPr/>
              <a:t>‹#›</a:t>
            </a:fld>
            <a:endParaRPr lang="en-US"/>
          </a:p>
        </p:txBody>
      </p:sp>
    </p:spTree>
    <p:extLst>
      <p:ext uri="{BB962C8B-B14F-4D97-AF65-F5344CB8AC3E}">
        <p14:creationId xmlns:p14="http://schemas.microsoft.com/office/powerpoint/2010/main" val="49365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61C0A-B5D5-7646-83BF-A8564D41FD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2E9E4A-C6CA-B841-9FD1-508D131DF119}"/>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6B6FDB-951F-9345-831A-C4AAF7ECACB5}"/>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692356-B083-EF41-865B-F3171171B399}"/>
              </a:ext>
            </a:extLst>
          </p:cNvPr>
          <p:cNvSpPr>
            <a:spLocks noGrp="1"/>
          </p:cNvSpPr>
          <p:nvPr>
            <p:ph type="dt" sz="half" idx="10"/>
          </p:nvPr>
        </p:nvSpPr>
        <p:spPr/>
        <p:txBody>
          <a:bodyPr/>
          <a:lstStyle/>
          <a:p>
            <a:fld id="{FED0CF38-8A82-E140-92C8-F07CC316B738}" type="datetimeFigureOut">
              <a:rPr lang="en-US" smtClean="0"/>
              <a:t>9/12/19</a:t>
            </a:fld>
            <a:endParaRPr lang="en-US"/>
          </a:p>
        </p:txBody>
      </p:sp>
      <p:sp>
        <p:nvSpPr>
          <p:cNvPr id="6" name="Footer Placeholder 5">
            <a:extLst>
              <a:ext uri="{FF2B5EF4-FFF2-40B4-BE49-F238E27FC236}">
                <a16:creationId xmlns:a16="http://schemas.microsoft.com/office/drawing/2014/main" id="{9036FD8E-59DD-D849-828D-F4376DBA5F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871F1A-800E-BC42-BE5B-9AC5880116BD}"/>
              </a:ext>
            </a:extLst>
          </p:cNvPr>
          <p:cNvSpPr>
            <a:spLocks noGrp="1"/>
          </p:cNvSpPr>
          <p:nvPr>
            <p:ph type="sldNum" sz="quarter" idx="12"/>
          </p:nvPr>
        </p:nvSpPr>
        <p:spPr/>
        <p:txBody>
          <a:bodyPr/>
          <a:lstStyle/>
          <a:p>
            <a:fld id="{A2CB2C25-D667-744F-B241-1D5361A1D162}" type="slidenum">
              <a:rPr lang="en-US" smtClean="0"/>
              <a:t>‹#›</a:t>
            </a:fld>
            <a:endParaRPr lang="en-US"/>
          </a:p>
        </p:txBody>
      </p:sp>
    </p:spTree>
    <p:extLst>
      <p:ext uri="{BB962C8B-B14F-4D97-AF65-F5344CB8AC3E}">
        <p14:creationId xmlns:p14="http://schemas.microsoft.com/office/powerpoint/2010/main" val="39362919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Title Slide w/ People Thumbnails">
    <p:spTree>
      <p:nvGrpSpPr>
        <p:cNvPr id="1" name=""/>
        <p:cNvGrpSpPr/>
        <p:nvPr/>
      </p:nvGrpSpPr>
      <p:grpSpPr>
        <a:xfrm>
          <a:off x="0" y="0"/>
          <a:ext cx="0" cy="0"/>
          <a:chOff x="0" y="0"/>
          <a:chExt cx="0" cy="0"/>
        </a:xfrm>
      </p:grpSpPr>
      <p:sp>
        <p:nvSpPr>
          <p:cNvPr id="8" name="Title 1"/>
          <p:cNvSpPr>
            <a:spLocks noGrp="1"/>
          </p:cNvSpPr>
          <p:nvPr>
            <p:ph type="title"/>
          </p:nvPr>
        </p:nvSpPr>
        <p:spPr>
          <a:xfrm>
            <a:off x="1384385" y="4203192"/>
            <a:ext cx="7412166" cy="1359408"/>
          </a:xfrm>
        </p:spPr>
        <p:txBody>
          <a:bodyPr lIns="0" tIns="0" rIns="0" bIns="0" anchor="t"/>
          <a:lstStyle>
            <a:lvl1pPr algn="l">
              <a:defRPr sz="3000" b="1" cap="all"/>
            </a:lvl1pPr>
          </a:lstStyle>
          <a:p>
            <a:r>
              <a:rPr lang="en-US" dirty="0"/>
              <a:t>Click to edit Master title style</a:t>
            </a:r>
          </a:p>
        </p:txBody>
      </p:sp>
      <p:sp>
        <p:nvSpPr>
          <p:cNvPr id="9" name="Text Placeholder 2"/>
          <p:cNvSpPr>
            <a:spLocks noGrp="1"/>
          </p:cNvSpPr>
          <p:nvPr>
            <p:ph type="body" idx="1"/>
          </p:nvPr>
        </p:nvSpPr>
        <p:spPr>
          <a:xfrm>
            <a:off x="1408706" y="2717293"/>
            <a:ext cx="7387845" cy="1500187"/>
          </a:xfrm>
        </p:spPr>
        <p:txBody>
          <a:bodyPr lIns="0" tIns="0" rIns="0" bIns="0" anchor="b"/>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2" name="TextBox 1">
            <a:extLst>
              <a:ext uri="{FF2B5EF4-FFF2-40B4-BE49-F238E27FC236}">
                <a16:creationId xmlns:a16="http://schemas.microsoft.com/office/drawing/2014/main" id="{9030069C-5773-A64E-99F2-DD8F8A7FD055}"/>
              </a:ext>
            </a:extLst>
          </p:cNvPr>
          <p:cNvSpPr txBox="1"/>
          <p:nvPr userDrawn="1"/>
        </p:nvSpPr>
        <p:spPr>
          <a:xfrm>
            <a:off x="3300413" y="121443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320143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89FEA-AB38-0E4F-A3FA-0C8F63D7014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9AB00C-72E3-7D47-B589-04D2799D938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3EB66A-386B-264F-954B-6B02CD053E40}"/>
              </a:ext>
            </a:extLst>
          </p:cNvPr>
          <p:cNvSpPr>
            <a:spLocks noGrp="1"/>
          </p:cNvSpPr>
          <p:nvPr>
            <p:ph type="dt" sz="half" idx="10"/>
          </p:nvPr>
        </p:nvSpPr>
        <p:spPr/>
        <p:txBody>
          <a:bodyPr/>
          <a:lstStyle/>
          <a:p>
            <a:fld id="{8F71FCF1-8EB9-EC4D-8330-0CBC6ADF4E64}" type="datetimeFigureOut">
              <a:rPr lang="en-US" smtClean="0"/>
              <a:t>9/12/19</a:t>
            </a:fld>
            <a:endParaRPr lang="en-US"/>
          </a:p>
        </p:txBody>
      </p:sp>
      <p:sp>
        <p:nvSpPr>
          <p:cNvPr id="5" name="Footer Placeholder 4">
            <a:extLst>
              <a:ext uri="{FF2B5EF4-FFF2-40B4-BE49-F238E27FC236}">
                <a16:creationId xmlns:a16="http://schemas.microsoft.com/office/drawing/2014/main" id="{8C597AA2-6014-EE4E-AEB1-803C75C614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9B978-49CE-4B47-8226-12E7BCD4D059}"/>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2775730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AC53F-0415-9E46-8448-8A15081C4A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7E4A72-4B26-4548-9B57-1FA796180A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B6D618-5AEA-A046-A5C3-02470FFAB4A8}"/>
              </a:ext>
            </a:extLst>
          </p:cNvPr>
          <p:cNvSpPr>
            <a:spLocks noGrp="1"/>
          </p:cNvSpPr>
          <p:nvPr>
            <p:ph type="dt" sz="half" idx="10"/>
          </p:nvPr>
        </p:nvSpPr>
        <p:spPr/>
        <p:txBody>
          <a:bodyPr/>
          <a:lstStyle/>
          <a:p>
            <a:fld id="{8F71FCF1-8EB9-EC4D-8330-0CBC6ADF4E64}" type="datetimeFigureOut">
              <a:rPr lang="en-US" smtClean="0"/>
              <a:t>9/12/19</a:t>
            </a:fld>
            <a:endParaRPr lang="en-US"/>
          </a:p>
        </p:txBody>
      </p:sp>
      <p:sp>
        <p:nvSpPr>
          <p:cNvPr id="5" name="Footer Placeholder 4">
            <a:extLst>
              <a:ext uri="{FF2B5EF4-FFF2-40B4-BE49-F238E27FC236}">
                <a16:creationId xmlns:a16="http://schemas.microsoft.com/office/drawing/2014/main" id="{72B057DC-C99B-D14F-8037-93539FC5F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CCCBA2-CCC0-D94B-815F-6116370087FA}"/>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36826173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A30B4-FE17-BB4A-A06F-57CDAF4DF60C}"/>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03A0B6-BF5C-8740-9CF9-E344869D6E4D}"/>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3EFB84-A9B7-DB4B-8295-D99EA270AD4E}"/>
              </a:ext>
            </a:extLst>
          </p:cNvPr>
          <p:cNvSpPr>
            <a:spLocks noGrp="1"/>
          </p:cNvSpPr>
          <p:nvPr>
            <p:ph type="dt" sz="half" idx="10"/>
          </p:nvPr>
        </p:nvSpPr>
        <p:spPr/>
        <p:txBody>
          <a:bodyPr/>
          <a:lstStyle/>
          <a:p>
            <a:fld id="{8F71FCF1-8EB9-EC4D-8330-0CBC6ADF4E64}" type="datetimeFigureOut">
              <a:rPr lang="en-US" smtClean="0"/>
              <a:t>9/12/19</a:t>
            </a:fld>
            <a:endParaRPr lang="en-US"/>
          </a:p>
        </p:txBody>
      </p:sp>
      <p:sp>
        <p:nvSpPr>
          <p:cNvPr id="5" name="Footer Placeholder 4">
            <a:extLst>
              <a:ext uri="{FF2B5EF4-FFF2-40B4-BE49-F238E27FC236}">
                <a16:creationId xmlns:a16="http://schemas.microsoft.com/office/drawing/2014/main" id="{F690D6DC-5E95-3147-ADB4-A6FE42F54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5C098-53C1-E849-B618-20CEB7A177B0}"/>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15688206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78855-B843-C945-A5F7-32FFA5FA4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7D6480-28A2-0E45-90FD-DDF15FAEF283}"/>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A408DB-C0C8-BF4C-AFEA-F83555BE36A8}"/>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24D04F-80BB-9F40-B4F6-AC1A6BDCF484}"/>
              </a:ext>
            </a:extLst>
          </p:cNvPr>
          <p:cNvSpPr>
            <a:spLocks noGrp="1"/>
          </p:cNvSpPr>
          <p:nvPr>
            <p:ph type="dt" sz="half" idx="10"/>
          </p:nvPr>
        </p:nvSpPr>
        <p:spPr/>
        <p:txBody>
          <a:bodyPr/>
          <a:lstStyle/>
          <a:p>
            <a:fld id="{8F71FCF1-8EB9-EC4D-8330-0CBC6ADF4E64}" type="datetimeFigureOut">
              <a:rPr lang="en-US" smtClean="0"/>
              <a:t>9/12/19</a:t>
            </a:fld>
            <a:endParaRPr lang="en-US"/>
          </a:p>
        </p:txBody>
      </p:sp>
      <p:sp>
        <p:nvSpPr>
          <p:cNvPr id="6" name="Footer Placeholder 5">
            <a:extLst>
              <a:ext uri="{FF2B5EF4-FFF2-40B4-BE49-F238E27FC236}">
                <a16:creationId xmlns:a16="http://schemas.microsoft.com/office/drawing/2014/main" id="{8342D38C-CF85-5244-A716-17B6024D62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855495-7690-CB47-A4FA-E0645DE9C423}"/>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8061451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D0F87-FE45-FF4D-8A07-D9A82B1E074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658158-066D-9C44-8F14-6483B491D45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18799A-3262-034D-B454-BCE5001074BC}"/>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60CADD-5705-024F-9BE4-6415BC8D4A2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9AFD0F-0C21-1B42-8B78-1310E0A40B0D}"/>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8C9DCC-5339-9347-A3B3-2B4BCBE70D76}"/>
              </a:ext>
            </a:extLst>
          </p:cNvPr>
          <p:cNvSpPr>
            <a:spLocks noGrp="1"/>
          </p:cNvSpPr>
          <p:nvPr>
            <p:ph type="dt" sz="half" idx="10"/>
          </p:nvPr>
        </p:nvSpPr>
        <p:spPr/>
        <p:txBody>
          <a:bodyPr/>
          <a:lstStyle/>
          <a:p>
            <a:fld id="{8F71FCF1-8EB9-EC4D-8330-0CBC6ADF4E64}" type="datetimeFigureOut">
              <a:rPr lang="en-US" smtClean="0"/>
              <a:t>9/12/19</a:t>
            </a:fld>
            <a:endParaRPr lang="en-US"/>
          </a:p>
        </p:txBody>
      </p:sp>
      <p:sp>
        <p:nvSpPr>
          <p:cNvPr id="8" name="Footer Placeholder 7">
            <a:extLst>
              <a:ext uri="{FF2B5EF4-FFF2-40B4-BE49-F238E27FC236}">
                <a16:creationId xmlns:a16="http://schemas.microsoft.com/office/drawing/2014/main" id="{844AD271-36AB-E648-9DD6-EF8414371D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DC32EC-5094-8644-A8E3-986003C60D72}"/>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32153157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EECBD-D006-6447-9E02-FB3494A597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9FE1F7-D97B-894A-8239-E39B2C252EC3}"/>
              </a:ext>
            </a:extLst>
          </p:cNvPr>
          <p:cNvSpPr>
            <a:spLocks noGrp="1"/>
          </p:cNvSpPr>
          <p:nvPr>
            <p:ph type="dt" sz="half" idx="10"/>
          </p:nvPr>
        </p:nvSpPr>
        <p:spPr/>
        <p:txBody>
          <a:bodyPr/>
          <a:lstStyle/>
          <a:p>
            <a:fld id="{8F71FCF1-8EB9-EC4D-8330-0CBC6ADF4E64}" type="datetimeFigureOut">
              <a:rPr lang="en-US" smtClean="0"/>
              <a:t>9/12/19</a:t>
            </a:fld>
            <a:endParaRPr lang="en-US"/>
          </a:p>
        </p:txBody>
      </p:sp>
      <p:sp>
        <p:nvSpPr>
          <p:cNvPr id="4" name="Footer Placeholder 3">
            <a:extLst>
              <a:ext uri="{FF2B5EF4-FFF2-40B4-BE49-F238E27FC236}">
                <a16:creationId xmlns:a16="http://schemas.microsoft.com/office/drawing/2014/main" id="{211132B1-6A4C-E740-97EF-47A5C8877C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C3DCA7-7F64-D540-986D-41B91F18946F}"/>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9288525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08AC32-BA73-EA40-A27D-C569F69162BE}"/>
              </a:ext>
            </a:extLst>
          </p:cNvPr>
          <p:cNvSpPr>
            <a:spLocks noGrp="1"/>
          </p:cNvSpPr>
          <p:nvPr>
            <p:ph type="dt" sz="half" idx="10"/>
          </p:nvPr>
        </p:nvSpPr>
        <p:spPr/>
        <p:txBody>
          <a:bodyPr/>
          <a:lstStyle/>
          <a:p>
            <a:fld id="{8F71FCF1-8EB9-EC4D-8330-0CBC6ADF4E64}" type="datetimeFigureOut">
              <a:rPr lang="en-US" smtClean="0"/>
              <a:t>9/12/19</a:t>
            </a:fld>
            <a:endParaRPr lang="en-US"/>
          </a:p>
        </p:txBody>
      </p:sp>
      <p:sp>
        <p:nvSpPr>
          <p:cNvPr id="3" name="Footer Placeholder 2">
            <a:extLst>
              <a:ext uri="{FF2B5EF4-FFF2-40B4-BE49-F238E27FC236}">
                <a16:creationId xmlns:a16="http://schemas.microsoft.com/office/drawing/2014/main" id="{DFD5E8DF-CBE2-834F-8391-090D4E0973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4FB4E5-2143-2546-AE82-4E02961C9F70}"/>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30316518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4D558-CB71-0B44-98DB-94C3CE570DE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4D0DDD-3F70-1A4B-B4BC-EEF560BB164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4BF768-0942-9A45-9638-C1DD9B6504A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1E70A7-32FF-334F-BC50-78F4F1526F63}"/>
              </a:ext>
            </a:extLst>
          </p:cNvPr>
          <p:cNvSpPr>
            <a:spLocks noGrp="1"/>
          </p:cNvSpPr>
          <p:nvPr>
            <p:ph type="dt" sz="half" idx="10"/>
          </p:nvPr>
        </p:nvSpPr>
        <p:spPr/>
        <p:txBody>
          <a:bodyPr/>
          <a:lstStyle/>
          <a:p>
            <a:fld id="{8F71FCF1-8EB9-EC4D-8330-0CBC6ADF4E64}" type="datetimeFigureOut">
              <a:rPr lang="en-US" smtClean="0"/>
              <a:t>9/12/19</a:t>
            </a:fld>
            <a:endParaRPr lang="en-US"/>
          </a:p>
        </p:txBody>
      </p:sp>
      <p:sp>
        <p:nvSpPr>
          <p:cNvPr id="6" name="Footer Placeholder 5">
            <a:extLst>
              <a:ext uri="{FF2B5EF4-FFF2-40B4-BE49-F238E27FC236}">
                <a16:creationId xmlns:a16="http://schemas.microsoft.com/office/drawing/2014/main" id="{9EFEC996-CEE2-2E49-A844-0F6D0711D5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77B36E-58C1-434F-85F4-5116E6F8BCC5}"/>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29270014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249AF-60E9-584D-91E2-77C20DFC4DC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F8C75A-D5BF-4F4C-9BBF-B54059956B3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FDD17A8-A95A-B949-87DD-8019D2CA6AD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410088-F400-6041-A3A9-4DE0D1290591}"/>
              </a:ext>
            </a:extLst>
          </p:cNvPr>
          <p:cNvSpPr>
            <a:spLocks noGrp="1"/>
          </p:cNvSpPr>
          <p:nvPr>
            <p:ph type="dt" sz="half" idx="10"/>
          </p:nvPr>
        </p:nvSpPr>
        <p:spPr/>
        <p:txBody>
          <a:bodyPr/>
          <a:lstStyle/>
          <a:p>
            <a:fld id="{8F71FCF1-8EB9-EC4D-8330-0CBC6ADF4E64}" type="datetimeFigureOut">
              <a:rPr lang="en-US" smtClean="0"/>
              <a:t>9/12/19</a:t>
            </a:fld>
            <a:endParaRPr lang="en-US"/>
          </a:p>
        </p:txBody>
      </p:sp>
      <p:sp>
        <p:nvSpPr>
          <p:cNvPr id="6" name="Footer Placeholder 5">
            <a:extLst>
              <a:ext uri="{FF2B5EF4-FFF2-40B4-BE49-F238E27FC236}">
                <a16:creationId xmlns:a16="http://schemas.microsoft.com/office/drawing/2014/main" id="{CC8CC18C-2CBA-3246-866B-751D151FCD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9E68D8-2073-4F4B-B620-CF3B7906258B}"/>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1139753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7EF26-22CE-474A-BF6A-C5940DF3D021}"/>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065CC7-A7FD-D74C-9BFE-CFFBEA687BF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E35C801-07E6-374E-8C4A-E9036C30D3E6}"/>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6D6A71-D1F6-E341-A5F0-26F2F82302E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75735B-B131-154D-8D17-8F9868ACB5E9}"/>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3FFC58-9AA1-0E4B-81B0-5474EA182C4A}"/>
              </a:ext>
            </a:extLst>
          </p:cNvPr>
          <p:cNvSpPr>
            <a:spLocks noGrp="1"/>
          </p:cNvSpPr>
          <p:nvPr>
            <p:ph type="dt" sz="half" idx="10"/>
          </p:nvPr>
        </p:nvSpPr>
        <p:spPr/>
        <p:txBody>
          <a:bodyPr/>
          <a:lstStyle/>
          <a:p>
            <a:fld id="{FED0CF38-8A82-E140-92C8-F07CC316B738}" type="datetimeFigureOut">
              <a:rPr lang="en-US" smtClean="0"/>
              <a:t>9/12/19</a:t>
            </a:fld>
            <a:endParaRPr lang="en-US"/>
          </a:p>
        </p:txBody>
      </p:sp>
      <p:sp>
        <p:nvSpPr>
          <p:cNvPr id="8" name="Footer Placeholder 7">
            <a:extLst>
              <a:ext uri="{FF2B5EF4-FFF2-40B4-BE49-F238E27FC236}">
                <a16:creationId xmlns:a16="http://schemas.microsoft.com/office/drawing/2014/main" id="{443A49D6-6D71-DC43-B3DB-3783D8AB96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40FA70-F1C4-A34E-B12F-7C031809AE98}"/>
              </a:ext>
            </a:extLst>
          </p:cNvPr>
          <p:cNvSpPr>
            <a:spLocks noGrp="1"/>
          </p:cNvSpPr>
          <p:nvPr>
            <p:ph type="sldNum" sz="quarter" idx="12"/>
          </p:nvPr>
        </p:nvSpPr>
        <p:spPr/>
        <p:txBody>
          <a:bodyPr/>
          <a:lstStyle/>
          <a:p>
            <a:fld id="{A2CB2C25-D667-744F-B241-1D5361A1D162}" type="slidenum">
              <a:rPr lang="en-US" smtClean="0"/>
              <a:t>‹#›</a:t>
            </a:fld>
            <a:endParaRPr lang="en-US"/>
          </a:p>
        </p:txBody>
      </p:sp>
    </p:spTree>
    <p:extLst>
      <p:ext uri="{BB962C8B-B14F-4D97-AF65-F5344CB8AC3E}">
        <p14:creationId xmlns:p14="http://schemas.microsoft.com/office/powerpoint/2010/main" val="29437839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75032-0B0E-C44A-9E02-E1C6F9B549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22021A-B133-AD4E-9B0F-9FE72082CF1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16EE2-A276-9048-886D-DD5032EC8DDE}"/>
              </a:ext>
            </a:extLst>
          </p:cNvPr>
          <p:cNvSpPr>
            <a:spLocks noGrp="1"/>
          </p:cNvSpPr>
          <p:nvPr>
            <p:ph type="dt" sz="half" idx="10"/>
          </p:nvPr>
        </p:nvSpPr>
        <p:spPr/>
        <p:txBody>
          <a:bodyPr/>
          <a:lstStyle/>
          <a:p>
            <a:fld id="{8F71FCF1-8EB9-EC4D-8330-0CBC6ADF4E64}" type="datetimeFigureOut">
              <a:rPr lang="en-US" smtClean="0"/>
              <a:t>9/12/19</a:t>
            </a:fld>
            <a:endParaRPr lang="en-US"/>
          </a:p>
        </p:txBody>
      </p:sp>
      <p:sp>
        <p:nvSpPr>
          <p:cNvPr id="5" name="Footer Placeholder 4">
            <a:extLst>
              <a:ext uri="{FF2B5EF4-FFF2-40B4-BE49-F238E27FC236}">
                <a16:creationId xmlns:a16="http://schemas.microsoft.com/office/drawing/2014/main" id="{5072221C-A798-D442-A474-4DADA587A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F2625-C8AC-CE4E-B7BA-0EBB604A2A05}"/>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11666854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95D582-BDE5-B041-B0E7-C0D500BF721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E3F400-6A97-484D-85BF-46ED9D664CA8}"/>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4ED4E-0980-2A4B-A6AA-F7466C668F38}"/>
              </a:ext>
            </a:extLst>
          </p:cNvPr>
          <p:cNvSpPr>
            <a:spLocks noGrp="1"/>
          </p:cNvSpPr>
          <p:nvPr>
            <p:ph type="dt" sz="half" idx="10"/>
          </p:nvPr>
        </p:nvSpPr>
        <p:spPr/>
        <p:txBody>
          <a:bodyPr/>
          <a:lstStyle/>
          <a:p>
            <a:fld id="{8F71FCF1-8EB9-EC4D-8330-0CBC6ADF4E64}" type="datetimeFigureOut">
              <a:rPr lang="en-US" smtClean="0"/>
              <a:t>9/12/19</a:t>
            </a:fld>
            <a:endParaRPr lang="en-US"/>
          </a:p>
        </p:txBody>
      </p:sp>
      <p:sp>
        <p:nvSpPr>
          <p:cNvPr id="5" name="Footer Placeholder 4">
            <a:extLst>
              <a:ext uri="{FF2B5EF4-FFF2-40B4-BE49-F238E27FC236}">
                <a16:creationId xmlns:a16="http://schemas.microsoft.com/office/drawing/2014/main" id="{E5CECD43-3B8C-1443-8EDE-45869D27CD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FE63F-2986-A745-A64D-1AFBAB43A779}"/>
              </a:ext>
            </a:extLst>
          </p:cNvPr>
          <p:cNvSpPr>
            <a:spLocks noGrp="1"/>
          </p:cNvSpPr>
          <p:nvPr>
            <p:ph type="sldNum" sz="quarter" idx="12"/>
          </p:nvPr>
        </p:nvSpPr>
        <p:spPr/>
        <p:txBody>
          <a:bodyPr/>
          <a:lstStyle/>
          <a:p>
            <a:fld id="{81661319-D628-774B-B00D-D1E76B74D065}" type="slidenum">
              <a:rPr lang="en-US" smtClean="0"/>
              <a:t>‹#›</a:t>
            </a:fld>
            <a:endParaRPr lang="en-US"/>
          </a:p>
        </p:txBody>
      </p:sp>
    </p:spTree>
    <p:extLst>
      <p:ext uri="{BB962C8B-B14F-4D97-AF65-F5344CB8AC3E}">
        <p14:creationId xmlns:p14="http://schemas.microsoft.com/office/powerpoint/2010/main" val="357289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20E83-03CC-144C-BBD8-7BFCB11602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A296AD-39BF-0F46-844A-BB9DC8DDB4F6}"/>
              </a:ext>
            </a:extLst>
          </p:cNvPr>
          <p:cNvSpPr>
            <a:spLocks noGrp="1"/>
          </p:cNvSpPr>
          <p:nvPr>
            <p:ph type="dt" sz="half" idx="10"/>
          </p:nvPr>
        </p:nvSpPr>
        <p:spPr/>
        <p:txBody>
          <a:bodyPr/>
          <a:lstStyle/>
          <a:p>
            <a:fld id="{FED0CF38-8A82-E140-92C8-F07CC316B738}" type="datetimeFigureOut">
              <a:rPr lang="en-US" smtClean="0"/>
              <a:t>9/12/19</a:t>
            </a:fld>
            <a:endParaRPr lang="en-US"/>
          </a:p>
        </p:txBody>
      </p:sp>
      <p:sp>
        <p:nvSpPr>
          <p:cNvPr id="4" name="Footer Placeholder 3">
            <a:extLst>
              <a:ext uri="{FF2B5EF4-FFF2-40B4-BE49-F238E27FC236}">
                <a16:creationId xmlns:a16="http://schemas.microsoft.com/office/drawing/2014/main" id="{B9117CCE-4CB1-BC43-8928-7CE97FE5BE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8D4C4-0198-024D-9056-6365B5E15DF9}"/>
              </a:ext>
            </a:extLst>
          </p:cNvPr>
          <p:cNvSpPr>
            <a:spLocks noGrp="1"/>
          </p:cNvSpPr>
          <p:nvPr>
            <p:ph type="sldNum" sz="quarter" idx="12"/>
          </p:nvPr>
        </p:nvSpPr>
        <p:spPr/>
        <p:txBody>
          <a:bodyPr/>
          <a:lstStyle/>
          <a:p>
            <a:fld id="{A2CB2C25-D667-744F-B241-1D5361A1D162}" type="slidenum">
              <a:rPr lang="en-US" smtClean="0"/>
              <a:t>‹#›</a:t>
            </a:fld>
            <a:endParaRPr lang="en-US"/>
          </a:p>
        </p:txBody>
      </p:sp>
    </p:spTree>
    <p:extLst>
      <p:ext uri="{BB962C8B-B14F-4D97-AF65-F5344CB8AC3E}">
        <p14:creationId xmlns:p14="http://schemas.microsoft.com/office/powerpoint/2010/main" val="626847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B0C7C3-33F4-184E-A025-01599DD69B30}"/>
              </a:ext>
            </a:extLst>
          </p:cNvPr>
          <p:cNvSpPr>
            <a:spLocks noGrp="1"/>
          </p:cNvSpPr>
          <p:nvPr>
            <p:ph type="dt" sz="half" idx="10"/>
          </p:nvPr>
        </p:nvSpPr>
        <p:spPr/>
        <p:txBody>
          <a:bodyPr/>
          <a:lstStyle/>
          <a:p>
            <a:fld id="{FED0CF38-8A82-E140-92C8-F07CC316B738}" type="datetimeFigureOut">
              <a:rPr lang="en-US" smtClean="0"/>
              <a:t>9/12/19</a:t>
            </a:fld>
            <a:endParaRPr lang="en-US"/>
          </a:p>
        </p:txBody>
      </p:sp>
      <p:sp>
        <p:nvSpPr>
          <p:cNvPr id="3" name="Footer Placeholder 2">
            <a:extLst>
              <a:ext uri="{FF2B5EF4-FFF2-40B4-BE49-F238E27FC236}">
                <a16:creationId xmlns:a16="http://schemas.microsoft.com/office/drawing/2014/main" id="{D6D65F77-1085-2D4C-90CA-87F9CFAD76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8E66A1-EC97-5E4C-BADF-43F598DD6217}"/>
              </a:ext>
            </a:extLst>
          </p:cNvPr>
          <p:cNvSpPr>
            <a:spLocks noGrp="1"/>
          </p:cNvSpPr>
          <p:nvPr>
            <p:ph type="sldNum" sz="quarter" idx="12"/>
          </p:nvPr>
        </p:nvSpPr>
        <p:spPr/>
        <p:txBody>
          <a:bodyPr/>
          <a:lstStyle/>
          <a:p>
            <a:fld id="{A2CB2C25-D667-744F-B241-1D5361A1D162}" type="slidenum">
              <a:rPr lang="en-US" smtClean="0"/>
              <a:t>‹#›</a:t>
            </a:fld>
            <a:endParaRPr lang="en-US"/>
          </a:p>
        </p:txBody>
      </p:sp>
    </p:spTree>
    <p:extLst>
      <p:ext uri="{BB962C8B-B14F-4D97-AF65-F5344CB8AC3E}">
        <p14:creationId xmlns:p14="http://schemas.microsoft.com/office/powerpoint/2010/main" val="1415291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F0C6F-F23F-6949-9D47-DCF25016FD0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30A9B9-FBB8-C443-A94C-22DF5277CB8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3EB956-0FBE-D148-AED7-7EBF4801FC2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E67F605-102A-DD45-A8BF-90293684907E}"/>
              </a:ext>
            </a:extLst>
          </p:cNvPr>
          <p:cNvSpPr>
            <a:spLocks noGrp="1"/>
          </p:cNvSpPr>
          <p:nvPr>
            <p:ph type="dt" sz="half" idx="10"/>
          </p:nvPr>
        </p:nvSpPr>
        <p:spPr/>
        <p:txBody>
          <a:bodyPr/>
          <a:lstStyle/>
          <a:p>
            <a:fld id="{FED0CF38-8A82-E140-92C8-F07CC316B738}" type="datetimeFigureOut">
              <a:rPr lang="en-US" smtClean="0"/>
              <a:t>9/12/19</a:t>
            </a:fld>
            <a:endParaRPr lang="en-US"/>
          </a:p>
        </p:txBody>
      </p:sp>
      <p:sp>
        <p:nvSpPr>
          <p:cNvPr id="6" name="Footer Placeholder 5">
            <a:extLst>
              <a:ext uri="{FF2B5EF4-FFF2-40B4-BE49-F238E27FC236}">
                <a16:creationId xmlns:a16="http://schemas.microsoft.com/office/drawing/2014/main" id="{0BDC536E-9869-9B41-A585-441001B912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4FF1AE-3030-144B-8098-A8E8314FF35C}"/>
              </a:ext>
            </a:extLst>
          </p:cNvPr>
          <p:cNvSpPr>
            <a:spLocks noGrp="1"/>
          </p:cNvSpPr>
          <p:nvPr>
            <p:ph type="sldNum" sz="quarter" idx="12"/>
          </p:nvPr>
        </p:nvSpPr>
        <p:spPr/>
        <p:txBody>
          <a:bodyPr/>
          <a:lstStyle/>
          <a:p>
            <a:fld id="{A2CB2C25-D667-744F-B241-1D5361A1D162}" type="slidenum">
              <a:rPr lang="en-US" smtClean="0"/>
              <a:t>‹#›</a:t>
            </a:fld>
            <a:endParaRPr lang="en-US"/>
          </a:p>
        </p:txBody>
      </p:sp>
    </p:spTree>
    <p:extLst>
      <p:ext uri="{BB962C8B-B14F-4D97-AF65-F5344CB8AC3E}">
        <p14:creationId xmlns:p14="http://schemas.microsoft.com/office/powerpoint/2010/main" val="4198696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58B3E-0935-284D-83DA-32A5867BE7C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4F3F1C-C9B4-5446-95E9-87113811499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814305-5FF8-154F-887A-78D5C6D4F04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385141-0B06-F243-9999-5B178BCD0994}"/>
              </a:ext>
            </a:extLst>
          </p:cNvPr>
          <p:cNvSpPr>
            <a:spLocks noGrp="1"/>
          </p:cNvSpPr>
          <p:nvPr>
            <p:ph type="dt" sz="half" idx="10"/>
          </p:nvPr>
        </p:nvSpPr>
        <p:spPr/>
        <p:txBody>
          <a:bodyPr/>
          <a:lstStyle/>
          <a:p>
            <a:fld id="{FED0CF38-8A82-E140-92C8-F07CC316B738}" type="datetimeFigureOut">
              <a:rPr lang="en-US" smtClean="0"/>
              <a:t>9/12/19</a:t>
            </a:fld>
            <a:endParaRPr lang="en-US"/>
          </a:p>
        </p:txBody>
      </p:sp>
      <p:sp>
        <p:nvSpPr>
          <p:cNvPr id="6" name="Footer Placeholder 5">
            <a:extLst>
              <a:ext uri="{FF2B5EF4-FFF2-40B4-BE49-F238E27FC236}">
                <a16:creationId xmlns:a16="http://schemas.microsoft.com/office/drawing/2014/main" id="{CF32B076-0062-6547-BEA1-5381F4ADA0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FA8A56-4F8E-744F-B0D9-41151BE1CF61}"/>
              </a:ext>
            </a:extLst>
          </p:cNvPr>
          <p:cNvSpPr>
            <a:spLocks noGrp="1"/>
          </p:cNvSpPr>
          <p:nvPr>
            <p:ph type="sldNum" sz="quarter" idx="12"/>
          </p:nvPr>
        </p:nvSpPr>
        <p:spPr/>
        <p:txBody>
          <a:bodyPr/>
          <a:lstStyle/>
          <a:p>
            <a:fld id="{A2CB2C25-D667-744F-B241-1D5361A1D162}" type="slidenum">
              <a:rPr lang="en-US" smtClean="0"/>
              <a:t>‹#›</a:t>
            </a:fld>
            <a:endParaRPr lang="en-US"/>
          </a:p>
        </p:txBody>
      </p:sp>
    </p:spTree>
    <p:extLst>
      <p:ext uri="{BB962C8B-B14F-4D97-AF65-F5344CB8AC3E}">
        <p14:creationId xmlns:p14="http://schemas.microsoft.com/office/powerpoint/2010/main" val="1996239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0BA325-5853-554A-9991-DAA3CEC38CB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BFE129-DE4D-CE45-BB0D-C6808157AB9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1C7FC8-94DD-A643-915C-7A41ACEAFBC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D0CF38-8A82-E140-92C8-F07CC316B738}" type="datetimeFigureOut">
              <a:rPr lang="en-US" smtClean="0"/>
              <a:t>9/12/19</a:t>
            </a:fld>
            <a:endParaRPr lang="en-US"/>
          </a:p>
        </p:txBody>
      </p:sp>
      <p:sp>
        <p:nvSpPr>
          <p:cNvPr id="5" name="Footer Placeholder 4">
            <a:extLst>
              <a:ext uri="{FF2B5EF4-FFF2-40B4-BE49-F238E27FC236}">
                <a16:creationId xmlns:a16="http://schemas.microsoft.com/office/drawing/2014/main" id="{978E42F4-195C-9A4F-853D-66794BFA2F4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2EB230-1723-0042-85A3-10168A49F38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CB2C25-D667-744F-B241-1D5361A1D162}" type="slidenum">
              <a:rPr lang="en-US" smtClean="0"/>
              <a:t>‹#›</a:t>
            </a:fld>
            <a:endParaRPr lang="en-US"/>
          </a:p>
        </p:txBody>
      </p:sp>
    </p:spTree>
    <p:extLst>
      <p:ext uri="{BB962C8B-B14F-4D97-AF65-F5344CB8AC3E}">
        <p14:creationId xmlns:p14="http://schemas.microsoft.com/office/powerpoint/2010/main" val="244046814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14C957F5-D7DA-B24A-AA79-492852A1F9AA}" type="datetimeFigureOut">
              <a:rPr lang="en-US" smtClean="0"/>
              <a:t>9/12/19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6E1BA194-9208-E243-9455-75AC9571D58A}" type="slidenum">
              <a:rPr lang="en-US" smtClean="0"/>
              <a:t>‹#›</a:t>
            </a:fld>
            <a:endParaRPr lang="en-US"/>
          </a:p>
        </p:txBody>
      </p:sp>
      <p:pic>
        <p:nvPicPr>
          <p:cNvPr id="1031" name="Picture 6" descr="Banner.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55113"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18114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825" r:id="rId12"/>
    <p:sldLayoutId id="2147483826" r:id="rId13"/>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FED0CF38-8A82-E140-92C8-F07CC316B738}" type="datetimeFigureOut">
              <a:rPr lang="en-US" smtClean="0"/>
              <a:t>9/12/19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A2CB2C25-D667-744F-B241-1D5361A1D162}" type="slidenum">
              <a:rPr lang="en-US" smtClean="0"/>
              <a:t>‹#›</a:t>
            </a:fld>
            <a:endParaRPr lang="en-US"/>
          </a:p>
        </p:txBody>
      </p:sp>
      <p:pic>
        <p:nvPicPr>
          <p:cNvPr id="1031" name="Picture 6" descr="Banner.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9155113"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787250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7" r:id="rId13"/>
    <p:sldLayoutId id="2147483798" r:id="rId14"/>
    <p:sldLayoutId id="2147483799" r:id="rId15"/>
    <p:sldLayoutId id="2147483779" r:id="rId16"/>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6611FD-06FF-3948-955A-43C6F6FEF7E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F36441-F87E-EB43-A3FF-7E6A6346176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D3BC4-92B7-4548-9106-BDBE133A999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71FCF1-8EB9-EC4D-8330-0CBC6ADF4E64}" type="datetimeFigureOut">
              <a:rPr lang="en-US" smtClean="0"/>
              <a:t>9/12/19</a:t>
            </a:fld>
            <a:endParaRPr lang="en-US"/>
          </a:p>
        </p:txBody>
      </p:sp>
      <p:sp>
        <p:nvSpPr>
          <p:cNvPr id="5" name="Footer Placeholder 4">
            <a:extLst>
              <a:ext uri="{FF2B5EF4-FFF2-40B4-BE49-F238E27FC236}">
                <a16:creationId xmlns:a16="http://schemas.microsoft.com/office/drawing/2014/main" id="{709ED5FD-64B3-8F41-8CC7-73BC69A1662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E7E34F-AB35-C64D-A171-2C72B5537A2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661319-D628-774B-B00D-D1E76B74D065}" type="slidenum">
              <a:rPr lang="en-US" smtClean="0"/>
              <a:t>‹#›</a:t>
            </a:fld>
            <a:endParaRPr lang="en-US"/>
          </a:p>
        </p:txBody>
      </p:sp>
    </p:spTree>
    <p:extLst>
      <p:ext uri="{BB962C8B-B14F-4D97-AF65-F5344CB8AC3E}">
        <p14:creationId xmlns:p14="http://schemas.microsoft.com/office/powerpoint/2010/main" val="1345930247"/>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0.jp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7.xml"/><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57.png"/><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66.jpeg"/><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4.jpeg"/><Relationship Id="rId7" Type="http://schemas.openxmlformats.org/officeDocument/2006/relationships/image" Target="../media/image71.JP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77.jpe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image" Target="../media/image79.emf"/><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4.jpeg"/><Relationship Id="rId7"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85.jpg"/><Relationship Id="rId5" Type="http://schemas.openxmlformats.org/officeDocument/2006/relationships/image" Target="../media/image84.jpeg"/><Relationship Id="rId4" Type="http://schemas.openxmlformats.org/officeDocument/2006/relationships/image" Target="../media/image83.jpeg"/></Relationships>
</file>

<file path=ppt/slides/_rels/slide4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95.jpg"/></Relationships>
</file>

<file path=ppt/slides/_rels/slide5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7.png"/><Relationship Id="rId1" Type="http://schemas.openxmlformats.org/officeDocument/2006/relationships/slideLayout" Target="../slideLayouts/slideLayout15.xml"/><Relationship Id="rId5" Type="http://schemas.openxmlformats.org/officeDocument/2006/relationships/image" Target="../media/image82.png"/><Relationship Id="rId4" Type="http://schemas.openxmlformats.org/officeDocument/2006/relationships/image" Target="../media/image98.jpeg"/></Relationships>
</file>

<file path=ppt/slides/_rels/slide5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64.jpeg"/></Relationships>
</file>

<file path=ppt/slides/_rels/slide5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105.jpe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jpeg"/></Relationships>
</file>

<file path=ppt/slides/_rels/slide5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65000"/>
            <a:lum/>
          </a:blip>
          <a:srcRect/>
          <a:stretch>
            <a:fillRect t="-10000" b="-10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B7C4B2-F89A-CA49-B79F-B474EC8E8E7D}"/>
              </a:ext>
            </a:extLst>
          </p:cNvPr>
          <p:cNvSpPr>
            <a:spLocks noGrp="1"/>
          </p:cNvSpPr>
          <p:nvPr>
            <p:ph type="ctrTitle"/>
          </p:nvPr>
        </p:nvSpPr>
        <p:spPr>
          <a:xfrm>
            <a:off x="1930400" y="261799"/>
            <a:ext cx="6858000" cy="1183794"/>
          </a:xfrm>
        </p:spPr>
        <p:txBody>
          <a:bodyPr rtlCol="0">
            <a:normAutofit fontScale="90000"/>
          </a:bodyPr>
          <a:lstStyle/>
          <a:p>
            <a:pPr algn="r">
              <a:defRPr/>
            </a:pPr>
            <a:r>
              <a:rPr lang="en-US" sz="4950" b="1" dirty="0">
                <a:solidFill>
                  <a:srgbClr val="941100"/>
                </a:solidFill>
                <a:latin typeface="Arial" panose="020B0604020202020204" pitchFamily="34" charset="0"/>
                <a:cs typeface="Arial" panose="020B0604020202020204" pitchFamily="34" charset="0"/>
              </a:rPr>
              <a:t>Getting Rid of Pests Safely!</a:t>
            </a:r>
            <a:endParaRPr lang="en-US" dirty="0">
              <a:solidFill>
                <a:srgbClr val="941100"/>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B3114F8-9414-0546-957B-327CAECECB92}"/>
              </a:ext>
            </a:extLst>
          </p:cNvPr>
          <p:cNvSpPr>
            <a:spLocks noGrp="1"/>
          </p:cNvSpPr>
          <p:nvPr>
            <p:ph type="subTitle" idx="1"/>
          </p:nvPr>
        </p:nvSpPr>
        <p:spPr>
          <a:xfrm>
            <a:off x="4599205" y="5351400"/>
            <a:ext cx="4189195" cy="1063914"/>
          </a:xfrm>
        </p:spPr>
        <p:txBody>
          <a:bodyPr/>
          <a:lstStyle/>
          <a:p>
            <a:r>
              <a:rPr lang="en-US" dirty="0">
                <a:solidFill>
                  <a:schemeClr val="tx1"/>
                </a:solidFill>
              </a:rPr>
              <a:t>Pest control in your home starts with you.</a:t>
            </a:r>
          </a:p>
        </p:txBody>
      </p:sp>
      <p:pic>
        <p:nvPicPr>
          <p:cNvPr id="5" name="Picture 4">
            <a:extLst>
              <a:ext uri="{FF2B5EF4-FFF2-40B4-BE49-F238E27FC236}">
                <a16:creationId xmlns:a16="http://schemas.microsoft.com/office/drawing/2014/main" id="{EE92EA2F-236A-604E-97CE-D1936267D9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940" y="1182239"/>
            <a:ext cx="1983634" cy="1636169"/>
          </a:xfrm>
          <a:prstGeom prst="rect">
            <a:avLst/>
          </a:prstGeom>
        </p:spPr>
      </p:pic>
      <p:pic>
        <p:nvPicPr>
          <p:cNvPr id="6" name="Picture 11" descr="hud logo.gif">
            <a:extLst>
              <a:ext uri="{FF2B5EF4-FFF2-40B4-BE49-F238E27FC236}">
                <a16:creationId xmlns:a16="http://schemas.microsoft.com/office/drawing/2014/main" id="{0430F7A1-0CAF-824A-95C5-67D09159E6D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8120" y="2993373"/>
            <a:ext cx="1080637" cy="1013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usda_nifa_c_rgb_300.jpg">
            <a:extLst>
              <a:ext uri="{FF2B5EF4-FFF2-40B4-BE49-F238E27FC236}">
                <a16:creationId xmlns:a16="http://schemas.microsoft.com/office/drawing/2014/main" id="{6C6C8018-5D70-4842-A6AD-13FF2149DBC0}"/>
              </a:ext>
            </a:extLst>
          </p:cNvPr>
          <p:cNvPicPr>
            <a:picLocks noChangeAspect="1"/>
          </p:cNvPicPr>
          <p:nvPr/>
        </p:nvPicPr>
        <p:blipFill>
          <a:blip r:embed="rId6">
            <a:alphaModFix amt="53000"/>
            <a:extLst>
              <a:ext uri="{28A0092B-C50C-407E-A947-70E740481C1C}">
                <a14:useLocalDpi xmlns:a14="http://schemas.microsoft.com/office/drawing/2010/main" val="0"/>
              </a:ext>
            </a:extLst>
          </a:blip>
          <a:srcRect/>
          <a:stretch>
            <a:fillRect/>
          </a:stretch>
        </p:blipFill>
        <p:spPr bwMode="auto">
          <a:xfrm>
            <a:off x="178120" y="4182109"/>
            <a:ext cx="1085588" cy="447041"/>
          </a:xfrm>
          <a:prstGeom prst="rect">
            <a:avLst/>
          </a:prstGeom>
          <a:blipFill dpi="0" rotWithShape="1">
            <a:blip r:embed="rId7">
              <a:alphaModFix amt="53000"/>
            </a:blip>
            <a:srcRect/>
            <a:tile tx="0" ty="0" sx="100000" sy="100000" flip="none" algn="tl"/>
          </a:blip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2219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8D0-280C-0049-A57D-31975607B8D2}"/>
              </a:ext>
            </a:extLst>
          </p:cNvPr>
          <p:cNvSpPr>
            <a:spLocks noGrp="1"/>
          </p:cNvSpPr>
          <p:nvPr>
            <p:ph type="title"/>
          </p:nvPr>
        </p:nvSpPr>
        <p:spPr/>
        <p:txBody>
          <a:bodyPr/>
          <a:lstStyle/>
          <a:p>
            <a:pPr algn="l"/>
            <a:r>
              <a:rPr lang="en-US" sz="4800" b="1" dirty="0">
                <a:solidFill>
                  <a:schemeClr val="accent2">
                    <a:lumMod val="50000"/>
                  </a:schemeClr>
                </a:solidFill>
              </a:rPr>
              <a:t>Where do they hide?</a:t>
            </a:r>
          </a:p>
        </p:txBody>
      </p:sp>
      <p:pic>
        <p:nvPicPr>
          <p:cNvPr id="3" name="Picture 5">
            <a:extLst>
              <a:ext uri="{FF2B5EF4-FFF2-40B4-BE49-F238E27FC236}">
                <a16:creationId xmlns:a16="http://schemas.microsoft.com/office/drawing/2014/main" id="{95933B9B-2937-F245-ABE6-CF01419A47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55758"/>
            <a:ext cx="3976914" cy="5302551"/>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86E2407-7BED-2344-A51E-3D2ADFC7A0AB}"/>
              </a:ext>
            </a:extLst>
          </p:cNvPr>
          <p:cNvSpPr txBox="1"/>
          <p:nvPr/>
        </p:nvSpPr>
        <p:spPr>
          <a:xfrm>
            <a:off x="1930400" y="5646058"/>
            <a:ext cx="1567543" cy="1015663"/>
          </a:xfrm>
          <a:prstGeom prst="rect">
            <a:avLst/>
          </a:prstGeom>
          <a:solidFill>
            <a:schemeClr val="bg1">
              <a:alpha val="65000"/>
            </a:schemeClr>
          </a:solidFill>
          <a:effectLst>
            <a:softEdge rad="38100"/>
          </a:effectLst>
          <a:scene3d>
            <a:camera prst="orthographicFront"/>
            <a:lightRig rig="threePt" dir="t"/>
          </a:scene3d>
          <a:sp3d contourW="12700">
            <a:contourClr>
              <a:srgbClr val="C00000"/>
            </a:contourClr>
          </a:sp3d>
        </p:spPr>
        <p:txBody>
          <a:bodyPr wrap="square" rtlCol="0">
            <a:spAutoFit/>
          </a:bodyPr>
          <a:lstStyle/>
          <a:p>
            <a:pPr algn="ctr"/>
            <a:r>
              <a:rPr lang="en-US" sz="2000" b="1" dirty="0"/>
              <a:t>Look for droppings and nests</a:t>
            </a:r>
          </a:p>
        </p:txBody>
      </p:sp>
      <p:pic>
        <p:nvPicPr>
          <p:cNvPr id="5" name="Picture 2" descr="7501 Weyburn 77028 Roaches on babyfood jars #2">
            <a:extLst>
              <a:ext uri="{FF2B5EF4-FFF2-40B4-BE49-F238E27FC236}">
                <a16:creationId xmlns:a16="http://schemas.microsoft.com/office/drawing/2014/main" id="{A09BC435-4FA2-0C44-905D-027BA3281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322" y="2941872"/>
            <a:ext cx="5220678" cy="391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A375723-AE59-364F-AA76-C2F16D9D317E}"/>
              </a:ext>
            </a:extLst>
          </p:cNvPr>
          <p:cNvSpPr txBox="1"/>
          <p:nvPr/>
        </p:nvSpPr>
        <p:spPr>
          <a:xfrm>
            <a:off x="5479142" y="1725739"/>
            <a:ext cx="2162629" cy="1015663"/>
          </a:xfrm>
          <a:prstGeom prst="rect">
            <a:avLst/>
          </a:prstGeom>
          <a:solidFill>
            <a:schemeClr val="bg1">
              <a:alpha val="83000"/>
            </a:schemeClr>
          </a:solidFill>
          <a:scene3d>
            <a:camera prst="orthographicFront"/>
            <a:lightRig rig="threePt" dir="t"/>
          </a:scene3d>
          <a:sp3d contourW="12700">
            <a:contourClr>
              <a:srgbClr val="C00000"/>
            </a:contourClr>
          </a:sp3d>
        </p:spPr>
        <p:txBody>
          <a:bodyPr wrap="square" rtlCol="0">
            <a:spAutoFit/>
          </a:bodyPr>
          <a:lstStyle/>
          <a:p>
            <a:pPr algn="ctr"/>
            <a:r>
              <a:rPr lang="en-US" sz="2000" b="1" dirty="0"/>
              <a:t>Look near sources of food and cardboard boxes</a:t>
            </a:r>
          </a:p>
        </p:txBody>
      </p:sp>
    </p:spTree>
    <p:extLst>
      <p:ext uri="{BB962C8B-B14F-4D97-AF65-F5344CB8AC3E}">
        <p14:creationId xmlns:p14="http://schemas.microsoft.com/office/powerpoint/2010/main" val="1288620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970CA432-F772-4EF1-8D8D-C37466DB2DF2}"/>
              </a:ext>
            </a:extLst>
          </p:cNvPr>
          <p:cNvSpPr>
            <a:spLocks noGrp="1" noChangeArrowheads="1"/>
          </p:cNvSpPr>
          <p:nvPr>
            <p:ph type="title"/>
          </p:nvPr>
        </p:nvSpPr>
        <p:spPr>
          <a:xfrm>
            <a:off x="377371" y="0"/>
            <a:ext cx="6937830" cy="1225153"/>
          </a:xfrm>
        </p:spPr>
        <p:txBody>
          <a:bodyPr>
            <a:normAutofit fontScale="90000"/>
          </a:bodyPr>
          <a:lstStyle/>
          <a:p>
            <a:pPr algn="l"/>
            <a:r>
              <a:rPr lang="en-US" altLang="en-US" sz="5400" b="1" dirty="0">
                <a:solidFill>
                  <a:schemeClr val="accent2">
                    <a:lumMod val="50000"/>
                  </a:schemeClr>
                </a:solidFill>
              </a:rPr>
              <a:t>Look near sources of heat</a:t>
            </a:r>
          </a:p>
        </p:txBody>
      </p:sp>
      <p:pic>
        <p:nvPicPr>
          <p:cNvPr id="6" name="Content Placeholder 5">
            <a:extLst>
              <a:ext uri="{FF2B5EF4-FFF2-40B4-BE49-F238E27FC236}">
                <a16:creationId xmlns:a16="http://schemas.microsoft.com/office/drawing/2014/main" id="{DFED6503-840C-4715-B943-B4FB6E42D23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1601654"/>
            <a:ext cx="4677183" cy="5285010"/>
          </a:xfrm>
          <a:ln w="38100" cap="sq">
            <a:noFill/>
            <a:miter lim="800000"/>
            <a:headEnd/>
            <a:tailEnd/>
          </a:ln>
          <a:effectLst/>
        </p:spPr>
      </p:pic>
      <p:pic>
        <p:nvPicPr>
          <p:cNvPr id="7" name="Content Placeholder 6">
            <a:extLst>
              <a:ext uri="{FF2B5EF4-FFF2-40B4-BE49-F238E27FC236}">
                <a16:creationId xmlns:a16="http://schemas.microsoft.com/office/drawing/2014/main" id="{79E5A180-4B6A-4977-A605-BB2AF8F22A6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77183" y="1591073"/>
            <a:ext cx="4466817" cy="5266927"/>
          </a:xfrm>
          <a:ln w="38100" cap="sq">
            <a:noFill/>
            <a:miter lim="800000"/>
            <a:headEnd/>
            <a:tailEnd/>
          </a:ln>
          <a:effectLst/>
        </p:spPr>
      </p:pic>
      <p:sp>
        <p:nvSpPr>
          <p:cNvPr id="59397" name="Slide Number Placeholder 4">
            <a:extLst>
              <a:ext uri="{FF2B5EF4-FFF2-40B4-BE49-F238E27FC236}">
                <a16:creationId xmlns:a16="http://schemas.microsoft.com/office/drawing/2014/main" id="{45732096-5174-4177-886D-49D25FF5210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800">
                <a:solidFill>
                  <a:schemeClr val="tx1"/>
                </a:solidFill>
                <a:latin typeface="Arial" panose="020B0604020202020204" pitchFamily="34" charset="0"/>
                <a:ea typeface="ＭＳ Ｐゴシック" panose="020B0600070205080204" pitchFamily="34" charset="-128"/>
              </a:defRPr>
            </a:lvl1pPr>
            <a:lvl2pPr marL="557213" indent="-214313">
              <a:defRPr sz="1800">
                <a:solidFill>
                  <a:schemeClr val="tx1"/>
                </a:solidFill>
                <a:latin typeface="Arial" panose="020B0604020202020204" pitchFamily="34" charset="0"/>
                <a:ea typeface="ＭＳ Ｐゴシック" panose="020B0600070205080204" pitchFamily="34" charset="-128"/>
              </a:defRPr>
            </a:lvl2pPr>
            <a:lvl3pPr marL="857250" indent="-171450">
              <a:defRPr sz="1800">
                <a:solidFill>
                  <a:schemeClr val="tx1"/>
                </a:solidFill>
                <a:latin typeface="Arial" panose="020B0604020202020204" pitchFamily="34" charset="0"/>
                <a:ea typeface="ＭＳ Ｐゴシック" panose="020B0600070205080204" pitchFamily="34" charset="-128"/>
              </a:defRPr>
            </a:lvl3pPr>
            <a:lvl4pPr marL="1200150" indent="-171450">
              <a:defRPr sz="1800">
                <a:solidFill>
                  <a:schemeClr val="tx1"/>
                </a:solidFill>
                <a:latin typeface="Arial" panose="020B0604020202020204" pitchFamily="34" charset="0"/>
                <a:ea typeface="ＭＳ Ｐゴシック" panose="020B0600070205080204" pitchFamily="34" charset="-128"/>
              </a:defRPr>
            </a:lvl4pPr>
            <a:lvl5pPr marL="1543050" indent="-171450">
              <a:defRPr sz="18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sz="1800">
                <a:solidFill>
                  <a:schemeClr val="tx1"/>
                </a:solidFill>
                <a:latin typeface="Arial" panose="020B0604020202020204" pitchFamily="34" charset="0"/>
                <a:ea typeface="ＭＳ Ｐゴシック" panose="020B0600070205080204" pitchFamily="34" charset="-128"/>
              </a:defRPr>
            </a:lvl9pPr>
          </a:lstStyle>
          <a:p>
            <a:fld id="{F1857B42-EC8C-4FFB-9158-68C468AD3E28}" type="slidenum">
              <a:rPr lang="en-US" altLang="en-US" sz="1050">
                <a:ea typeface="Osaka" charset="-128"/>
              </a:rPr>
              <a:pPr/>
              <a:t>11</a:t>
            </a:fld>
            <a:endParaRPr lang="en-US" altLang="en-US" sz="1050">
              <a:ea typeface="Osaka" charset="-128"/>
            </a:endParaRPr>
          </a:p>
        </p:txBody>
      </p:sp>
      <p:pic>
        <p:nvPicPr>
          <p:cNvPr id="8" name="Picture 7">
            <a:extLst>
              <a:ext uri="{FF2B5EF4-FFF2-40B4-BE49-F238E27FC236}">
                <a16:creationId xmlns:a16="http://schemas.microsoft.com/office/drawing/2014/main" id="{DB6CB085-DC29-4F2B-8681-13E6C3C8DC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8382" y="2812227"/>
            <a:ext cx="270272" cy="84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nut 2">
            <a:extLst>
              <a:ext uri="{FF2B5EF4-FFF2-40B4-BE49-F238E27FC236}">
                <a16:creationId xmlns:a16="http://schemas.microsoft.com/office/drawing/2014/main" id="{C58ACA49-26DA-49C0-916A-DF7F7C009D16}"/>
              </a:ext>
            </a:extLst>
          </p:cNvPr>
          <p:cNvSpPr/>
          <p:nvPr/>
        </p:nvSpPr>
        <p:spPr>
          <a:xfrm>
            <a:off x="1319754" y="3233113"/>
            <a:ext cx="1143000" cy="1127522"/>
          </a:xfrm>
          <a:prstGeom prst="donut">
            <a:avLst>
              <a:gd name="adj" fmla="val 854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chemeClr val="tx1"/>
              </a:solidFill>
            </a:endParaRPr>
          </a:p>
        </p:txBody>
      </p:sp>
    </p:spTree>
    <p:extLst>
      <p:ext uri="{BB962C8B-B14F-4D97-AF65-F5344CB8AC3E}">
        <p14:creationId xmlns:p14="http://schemas.microsoft.com/office/powerpoint/2010/main" val="1422638637"/>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E3B1A-2419-3041-AA66-1E7D8B6E9B50}"/>
              </a:ext>
            </a:extLst>
          </p:cNvPr>
          <p:cNvSpPr>
            <a:spLocks noGrp="1"/>
          </p:cNvSpPr>
          <p:nvPr>
            <p:ph type="title"/>
          </p:nvPr>
        </p:nvSpPr>
        <p:spPr>
          <a:xfrm>
            <a:off x="61952" y="121676"/>
            <a:ext cx="7334865" cy="1143000"/>
          </a:xfrm>
        </p:spPr>
        <p:txBody>
          <a:bodyPr/>
          <a:lstStyle/>
          <a:p>
            <a:pPr algn="l"/>
            <a:r>
              <a:rPr lang="en-US" sz="4800" b="1" dirty="0">
                <a:solidFill>
                  <a:schemeClr val="accent2">
                    <a:lumMod val="50000"/>
                  </a:schemeClr>
                </a:solidFill>
                <a:latin typeface="Avenir Next" panose="020B0503020202020204" pitchFamily="34" charset="0"/>
              </a:rPr>
              <a:t>Inside the stove!</a:t>
            </a:r>
          </a:p>
        </p:txBody>
      </p:sp>
      <p:pic>
        <p:nvPicPr>
          <p:cNvPr id="4" name="Picture 3">
            <a:extLst>
              <a:ext uri="{FF2B5EF4-FFF2-40B4-BE49-F238E27FC236}">
                <a16:creationId xmlns:a16="http://schemas.microsoft.com/office/drawing/2014/main" id="{79037EBE-A2F6-AC44-A7EE-21E2334A8AF4}"/>
              </a:ext>
            </a:extLst>
          </p:cNvPr>
          <p:cNvPicPr>
            <a:picLocks noChangeAspect="1"/>
          </p:cNvPicPr>
          <p:nvPr/>
        </p:nvPicPr>
        <p:blipFill>
          <a:blip r:embed="rId2"/>
          <a:stretch>
            <a:fillRect/>
          </a:stretch>
        </p:blipFill>
        <p:spPr>
          <a:xfrm rot="10800000">
            <a:off x="0" y="2048508"/>
            <a:ext cx="5200009" cy="3900007"/>
          </a:xfrm>
          <a:prstGeom prst="rect">
            <a:avLst/>
          </a:prstGeom>
          <a:ln>
            <a:noFill/>
          </a:ln>
        </p:spPr>
      </p:pic>
      <p:pic>
        <p:nvPicPr>
          <p:cNvPr id="3" name="Picture 2">
            <a:extLst>
              <a:ext uri="{FF2B5EF4-FFF2-40B4-BE49-F238E27FC236}">
                <a16:creationId xmlns:a16="http://schemas.microsoft.com/office/drawing/2014/main" id="{2C9097AF-3958-CC47-8D92-ECFF6BE4527E}"/>
              </a:ext>
            </a:extLst>
          </p:cNvPr>
          <p:cNvPicPr>
            <a:picLocks noChangeAspect="1"/>
          </p:cNvPicPr>
          <p:nvPr/>
        </p:nvPicPr>
        <p:blipFill rotWithShape="1">
          <a:blip r:embed="rId3"/>
          <a:srcRect l="6464" r="5553"/>
          <a:stretch/>
        </p:blipFill>
        <p:spPr>
          <a:xfrm rot="5400000">
            <a:off x="4276412" y="1990413"/>
            <a:ext cx="5255340" cy="4479836"/>
          </a:xfrm>
          <a:prstGeom prst="rect">
            <a:avLst/>
          </a:prstGeom>
          <a:ln>
            <a:noFill/>
          </a:ln>
        </p:spPr>
      </p:pic>
    </p:spTree>
    <p:extLst>
      <p:ext uri="{BB962C8B-B14F-4D97-AF65-F5344CB8AC3E}">
        <p14:creationId xmlns:p14="http://schemas.microsoft.com/office/powerpoint/2010/main" val="24935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114C7-2066-C042-881B-D85820061DBA}"/>
              </a:ext>
            </a:extLst>
          </p:cNvPr>
          <p:cNvSpPr>
            <a:spLocks noGrp="1"/>
          </p:cNvSpPr>
          <p:nvPr>
            <p:ph type="title"/>
          </p:nvPr>
        </p:nvSpPr>
        <p:spPr/>
        <p:txBody>
          <a:bodyPr/>
          <a:lstStyle/>
          <a:p>
            <a:pPr algn="l"/>
            <a:r>
              <a:rPr lang="en-US" b="1" dirty="0">
                <a:solidFill>
                  <a:schemeClr val="accent2">
                    <a:lumMod val="50000"/>
                  </a:schemeClr>
                </a:solidFill>
              </a:rPr>
              <a:t>Find anything? Report to management</a:t>
            </a:r>
          </a:p>
        </p:txBody>
      </p:sp>
      <p:sp>
        <p:nvSpPr>
          <p:cNvPr id="10" name="Content Placeholder 9">
            <a:extLst>
              <a:ext uri="{FF2B5EF4-FFF2-40B4-BE49-F238E27FC236}">
                <a16:creationId xmlns:a16="http://schemas.microsoft.com/office/drawing/2014/main" id="{8C4C66C4-9D0C-2C49-B4D7-43A3499465B6}"/>
              </a:ext>
            </a:extLst>
          </p:cNvPr>
          <p:cNvSpPr>
            <a:spLocks noGrp="1"/>
          </p:cNvSpPr>
          <p:nvPr>
            <p:ph sz="half" idx="2"/>
          </p:nvPr>
        </p:nvSpPr>
        <p:spPr/>
        <p:txBody>
          <a:bodyPr/>
          <a:lstStyle/>
          <a:p>
            <a:pPr marL="0" indent="0">
              <a:buNone/>
            </a:pPr>
            <a:r>
              <a:rPr lang="en-US" dirty="0"/>
              <a:t>[add phone # or site specific information here]</a:t>
            </a:r>
          </a:p>
        </p:txBody>
      </p:sp>
      <p:grpSp>
        <p:nvGrpSpPr>
          <p:cNvPr id="4" name="Group 11">
            <a:extLst>
              <a:ext uri="{FF2B5EF4-FFF2-40B4-BE49-F238E27FC236}">
                <a16:creationId xmlns:a16="http://schemas.microsoft.com/office/drawing/2014/main" id="{D53DDF71-937B-A846-A7D0-59E8401CB99B}"/>
              </a:ext>
            </a:extLst>
          </p:cNvPr>
          <p:cNvGrpSpPr>
            <a:grpSpLocks/>
          </p:cNvGrpSpPr>
          <p:nvPr/>
        </p:nvGrpSpPr>
        <p:grpSpPr bwMode="auto">
          <a:xfrm>
            <a:off x="285931" y="1843883"/>
            <a:ext cx="4315098" cy="4019888"/>
            <a:chOff x="5121000" y="4682682"/>
            <a:chExt cx="3810000" cy="3810000"/>
          </a:xfrm>
        </p:grpSpPr>
        <p:pic>
          <p:nvPicPr>
            <p:cNvPr id="5" name="Picture 4" descr="Milwaukee 012">
              <a:extLst>
                <a:ext uri="{FF2B5EF4-FFF2-40B4-BE49-F238E27FC236}">
                  <a16:creationId xmlns:a16="http://schemas.microsoft.com/office/drawing/2014/main" id="{D6BC5F68-07E4-ED43-8EB8-D5BA823CCE96}"/>
                </a:ext>
              </a:extLst>
            </p:cNvPr>
            <p:cNvPicPr>
              <a:picLocks noChangeAspect="1" noChangeArrowheads="1"/>
            </p:cNvPicPr>
            <p:nvPr/>
          </p:nvPicPr>
          <p:blipFill>
            <a:blip r:embed="rId3">
              <a:clrChange>
                <a:clrFrom>
                  <a:srgbClr val="553020"/>
                </a:clrFrom>
                <a:clrTo>
                  <a:srgbClr val="553020">
                    <a:alpha val="0"/>
                  </a:srgbClr>
                </a:clrTo>
              </a:clrChange>
              <a:extLst>
                <a:ext uri="{28A0092B-C50C-407E-A947-70E740481C1C}">
                  <a14:useLocalDpi xmlns:a14="http://schemas.microsoft.com/office/drawing/2010/main" val="0"/>
                </a:ext>
              </a:extLst>
            </a:blip>
            <a:srcRect l="14844" t="6250" r="8594" b="6250"/>
            <a:stretch>
              <a:fillRect/>
            </a:stretch>
          </p:blipFill>
          <p:spPr bwMode="auto">
            <a:xfrm>
              <a:off x="5502000" y="4987482"/>
              <a:ext cx="3429000" cy="3200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204F5C5-6F38-3A4B-98BB-5A7F20866FC2}"/>
                </a:ext>
              </a:extLst>
            </p:cNvPr>
            <p:cNvSpPr/>
            <p:nvPr/>
          </p:nvSpPr>
          <p:spPr>
            <a:xfrm>
              <a:off x="6112171" y="5168674"/>
              <a:ext cx="913829" cy="839703"/>
            </a:xfrm>
            <a:prstGeom prst="rect">
              <a:avLst/>
            </a:prstGeom>
            <a:solidFill>
              <a:srgbClr val="339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7" name="&quot;No&quot; Symbol 6">
              <a:extLst>
                <a:ext uri="{FF2B5EF4-FFF2-40B4-BE49-F238E27FC236}">
                  <a16:creationId xmlns:a16="http://schemas.microsoft.com/office/drawing/2014/main" id="{79A521FE-32B2-F247-897A-5803B9802421}"/>
                </a:ext>
              </a:extLst>
            </p:cNvPr>
            <p:cNvSpPr/>
            <p:nvPr/>
          </p:nvSpPr>
          <p:spPr bwMode="auto">
            <a:xfrm>
              <a:off x="5121000" y="4682682"/>
              <a:ext cx="3810000" cy="3810000"/>
            </a:xfrm>
            <a:prstGeom prst="noSmoking">
              <a:avLst>
                <a:gd name="adj" fmla="val 7506"/>
              </a:avLst>
            </a:prstGeom>
            <a:solidFill>
              <a:srgbClr val="FF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rgbClr val="FF0000"/>
                </a:solidFill>
              </a:endParaRPr>
            </a:p>
          </p:txBody>
        </p:sp>
      </p:grpSp>
    </p:spTree>
    <p:extLst>
      <p:ext uri="{BB962C8B-B14F-4D97-AF65-F5344CB8AC3E}">
        <p14:creationId xmlns:p14="http://schemas.microsoft.com/office/powerpoint/2010/main" val="617636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22B583-EC97-A246-8CD8-2A9DE2BC618F}"/>
              </a:ext>
            </a:extLst>
          </p:cNvPr>
          <p:cNvSpPr>
            <a:spLocks noGrp="1"/>
          </p:cNvSpPr>
          <p:nvPr>
            <p:ph type="title"/>
          </p:nvPr>
        </p:nvSpPr>
        <p:spPr>
          <a:xfrm>
            <a:off x="217714" y="274638"/>
            <a:ext cx="8469086" cy="1143000"/>
          </a:xfrm>
        </p:spPr>
        <p:txBody>
          <a:bodyPr/>
          <a:lstStyle/>
          <a:p>
            <a:pPr algn="l"/>
            <a:r>
              <a:rPr lang="en-US" b="1" dirty="0">
                <a:solidFill>
                  <a:schemeClr val="accent2">
                    <a:lumMod val="50000"/>
                  </a:schemeClr>
                </a:solidFill>
              </a:rPr>
              <a:t>Pests you might find:</a:t>
            </a:r>
            <a:br>
              <a:rPr lang="en-US" b="1" dirty="0">
                <a:solidFill>
                  <a:schemeClr val="accent2">
                    <a:lumMod val="50000"/>
                  </a:schemeClr>
                </a:solidFill>
              </a:rPr>
            </a:br>
            <a:r>
              <a:rPr lang="en-US" sz="2800" b="1" dirty="0">
                <a:solidFill>
                  <a:schemeClr val="accent2">
                    <a:lumMod val="50000"/>
                  </a:schemeClr>
                </a:solidFill>
              </a:rPr>
              <a:t>German Cockroaches, Public Enemy #1</a:t>
            </a:r>
            <a:endParaRPr lang="en-US" b="1" dirty="0">
              <a:solidFill>
                <a:schemeClr val="accent2">
                  <a:lumMod val="50000"/>
                </a:schemeClr>
              </a:solidFill>
            </a:endParaRPr>
          </a:p>
        </p:txBody>
      </p:sp>
      <p:pic>
        <p:nvPicPr>
          <p:cNvPr id="5" name="Picture 4">
            <a:extLst>
              <a:ext uri="{FF2B5EF4-FFF2-40B4-BE49-F238E27FC236}">
                <a16:creationId xmlns:a16="http://schemas.microsoft.com/office/drawing/2014/main" id="{E72B71D8-2E0A-A74F-AEB3-BABE733746E5}"/>
              </a:ext>
            </a:extLst>
          </p:cNvPr>
          <p:cNvPicPr>
            <a:picLocks noChangeAspect="1"/>
          </p:cNvPicPr>
          <p:nvPr/>
        </p:nvPicPr>
        <p:blipFill>
          <a:blip r:embed="rId3"/>
          <a:stretch>
            <a:fillRect/>
          </a:stretch>
        </p:blipFill>
        <p:spPr>
          <a:xfrm>
            <a:off x="1539147" y="1583473"/>
            <a:ext cx="6065706" cy="5274527"/>
          </a:xfrm>
          <a:prstGeom prst="rect">
            <a:avLst/>
          </a:prstGeom>
        </p:spPr>
      </p:pic>
    </p:spTree>
    <p:extLst>
      <p:ext uri="{BB962C8B-B14F-4D97-AF65-F5344CB8AC3E}">
        <p14:creationId xmlns:p14="http://schemas.microsoft.com/office/powerpoint/2010/main" val="2688277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747F1-2044-5A48-A646-564F38ADEF18}"/>
              </a:ext>
            </a:extLst>
          </p:cNvPr>
          <p:cNvSpPr>
            <a:spLocks noGrp="1"/>
          </p:cNvSpPr>
          <p:nvPr>
            <p:ph type="title"/>
          </p:nvPr>
        </p:nvSpPr>
        <p:spPr/>
        <p:txBody>
          <a:bodyPr/>
          <a:lstStyle/>
          <a:p>
            <a:pPr algn="l"/>
            <a:r>
              <a:rPr lang="en-US" b="1" dirty="0">
                <a:solidFill>
                  <a:schemeClr val="accent2">
                    <a:lumMod val="50000"/>
                  </a:schemeClr>
                </a:solidFill>
              </a:rPr>
              <a:t>Monitors help find cockroaches</a:t>
            </a:r>
          </a:p>
        </p:txBody>
      </p:sp>
      <p:pic>
        <p:nvPicPr>
          <p:cNvPr id="5" name="Picture 4" descr="Cockroach_Trap_Mixed">
            <a:extLst>
              <a:ext uri="{FF2B5EF4-FFF2-40B4-BE49-F238E27FC236}">
                <a16:creationId xmlns:a16="http://schemas.microsoft.com/office/drawing/2014/main" id="{8DAA2B94-3EBD-0B4A-8655-172ADFB50F2D}"/>
              </a:ext>
            </a:extLst>
          </p:cNvPr>
          <p:cNvPicPr>
            <a:picLocks noChangeAspect="1" noChangeArrowheads="1"/>
          </p:cNvPicPr>
          <p:nvPr/>
        </p:nvPicPr>
        <p:blipFill>
          <a:blip r:embed="rId3"/>
          <a:srcRect/>
          <a:stretch>
            <a:fillRect/>
          </a:stretch>
        </p:blipFill>
        <p:spPr bwMode="auto">
          <a:xfrm>
            <a:off x="1960" y="1768957"/>
            <a:ext cx="9142040" cy="4373701"/>
          </a:xfrm>
          <a:prstGeom prst="rect">
            <a:avLst/>
          </a:prstGeom>
          <a:noFill/>
          <a:ln w="6350">
            <a:noFill/>
            <a:miter lim="800000"/>
            <a:headEnd/>
            <a:tailEnd/>
          </a:ln>
          <a:effectLst/>
        </p:spPr>
      </p:pic>
    </p:spTree>
    <p:extLst>
      <p:ext uri="{BB962C8B-B14F-4D97-AF65-F5344CB8AC3E}">
        <p14:creationId xmlns:p14="http://schemas.microsoft.com/office/powerpoint/2010/main" val="2270910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12">
            <a:extLst>
              <a:ext uri="{FF2B5EF4-FFF2-40B4-BE49-F238E27FC236}">
                <a16:creationId xmlns:a16="http://schemas.microsoft.com/office/drawing/2014/main" id="{7E0D1586-F0DC-CA42-A51C-66F3509E4E86}"/>
              </a:ext>
            </a:extLst>
          </p:cNvPr>
          <p:cNvSpPr>
            <a:spLocks noGrp="1" noChangeArrowheads="1"/>
          </p:cNvSpPr>
          <p:nvPr>
            <p:ph type="title"/>
          </p:nvPr>
        </p:nvSpPr>
        <p:spPr/>
        <p:txBody>
          <a:bodyPr/>
          <a:lstStyle/>
          <a:p>
            <a:pPr algn="l"/>
            <a:r>
              <a:rPr lang="en-US" altLang="en-US" b="1" dirty="0" err="1">
                <a:solidFill>
                  <a:schemeClr val="accent2">
                    <a:lumMod val="50000"/>
                  </a:schemeClr>
                </a:solidFill>
              </a:rPr>
              <a:t>Frass</a:t>
            </a:r>
            <a:r>
              <a:rPr lang="en-US" altLang="en-US" b="1" dirty="0">
                <a:solidFill>
                  <a:schemeClr val="accent2">
                    <a:lumMod val="50000"/>
                  </a:schemeClr>
                </a:solidFill>
              </a:rPr>
              <a:t> (poop) tells us if we have cockroaches</a:t>
            </a:r>
          </a:p>
        </p:txBody>
      </p:sp>
      <p:sp>
        <p:nvSpPr>
          <p:cNvPr id="39937" name="Rectangle 6">
            <a:extLst>
              <a:ext uri="{FF2B5EF4-FFF2-40B4-BE49-F238E27FC236}">
                <a16:creationId xmlns:a16="http://schemas.microsoft.com/office/drawing/2014/main" id="{5B261F77-4749-D94E-BAAD-02EC4E437C2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490C7632-A8F1-1045-88DC-3DF3B0F8B4BE}" type="slidenum">
              <a:rPr lang="en-US" altLang="en-US" sz="1400">
                <a:ea typeface="Osaka" panose="020B0600000000000000" pitchFamily="34" charset="-128"/>
              </a:rPr>
              <a:pPr/>
              <a:t>16</a:t>
            </a:fld>
            <a:endParaRPr lang="en-US" altLang="en-US" sz="1400">
              <a:ea typeface="Osaka" panose="020B0600000000000000" pitchFamily="34" charset="-128"/>
            </a:endParaRPr>
          </a:p>
        </p:txBody>
      </p:sp>
      <p:pic>
        <p:nvPicPr>
          <p:cNvPr id="39938" name="Picture 9" descr="Roache evidence 9">
            <a:extLst>
              <a:ext uri="{FF2B5EF4-FFF2-40B4-BE49-F238E27FC236}">
                <a16:creationId xmlns:a16="http://schemas.microsoft.com/office/drawing/2014/main" id="{58A1E00A-0CCA-134F-BB76-B0FA1DB55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2819400" cy="3352800"/>
          </a:xfrm>
          <a:prstGeom prst="rect">
            <a:avLst/>
          </a:prstGeom>
          <a:noFill/>
          <a:ln w="6350">
            <a:noFill/>
            <a:miter lim="800000"/>
            <a:headEnd/>
            <a:tailEnd/>
          </a:ln>
          <a:effectLst/>
          <a:extLst>
            <a:ext uri="{909E8E84-426E-40DD-AFC4-6F175D3DCCD1}">
              <a14:hiddenFill xmlns:a14="http://schemas.microsoft.com/office/drawing/2010/main">
                <a:solidFill>
                  <a:srgbClr val="FFFFFF"/>
                </a:solidFill>
              </a14:hiddenFill>
            </a:ext>
          </a:extLst>
        </p:spPr>
      </p:pic>
      <p:pic>
        <p:nvPicPr>
          <p:cNvPr id="39939" name="Picture 10" descr="DSC00036">
            <a:extLst>
              <a:ext uri="{FF2B5EF4-FFF2-40B4-BE49-F238E27FC236}">
                <a16:creationId xmlns:a16="http://schemas.microsoft.com/office/drawing/2014/main" id="{05A9AD35-51A2-BA4D-8841-58899F3EF161}"/>
              </a:ext>
            </a:extLst>
          </p:cNvPr>
          <p:cNvPicPr>
            <a:picLocks noChangeAspect="1" noChangeArrowheads="1"/>
          </p:cNvPicPr>
          <p:nvPr/>
        </p:nvPicPr>
        <p:blipFill>
          <a:blip r:embed="rId4">
            <a:lum bright="30000"/>
            <a:extLst>
              <a:ext uri="{28A0092B-C50C-407E-A947-70E740481C1C}">
                <a14:useLocalDpi xmlns:a14="http://schemas.microsoft.com/office/drawing/2010/main" val="0"/>
              </a:ext>
            </a:extLst>
          </a:blip>
          <a:srcRect/>
          <a:stretch>
            <a:fillRect/>
          </a:stretch>
        </p:blipFill>
        <p:spPr bwMode="auto">
          <a:xfrm>
            <a:off x="1295400" y="3810000"/>
            <a:ext cx="3048000" cy="2887663"/>
          </a:xfrm>
          <a:prstGeom prst="rect">
            <a:avLst/>
          </a:prstGeom>
          <a:noFill/>
          <a:ln w="6350">
            <a:noFill/>
            <a:miter lim="800000"/>
            <a:headEnd/>
            <a:tailEnd/>
          </a:ln>
          <a:effectLst/>
          <a:extLst>
            <a:ext uri="{909E8E84-426E-40DD-AFC4-6F175D3DCCD1}">
              <a14:hiddenFill xmlns:a14="http://schemas.microsoft.com/office/drawing/2010/main">
                <a:solidFill>
                  <a:srgbClr val="FFFFFF"/>
                </a:solidFill>
              </a14:hiddenFill>
            </a:ext>
          </a:extLst>
        </p:spPr>
      </p:pic>
      <p:sp>
        <p:nvSpPr>
          <p:cNvPr id="39941" name="Rectangle 14">
            <a:extLst>
              <a:ext uri="{FF2B5EF4-FFF2-40B4-BE49-F238E27FC236}">
                <a16:creationId xmlns:a16="http://schemas.microsoft.com/office/drawing/2014/main" id="{FF573DA4-BEDA-3D49-B385-95EAF1D78CDE}"/>
              </a:ext>
            </a:extLst>
          </p:cNvPr>
          <p:cNvSpPr>
            <a:spLocks noChangeArrowheads="1"/>
          </p:cNvSpPr>
          <p:nvPr/>
        </p:nvSpPr>
        <p:spPr bwMode="auto">
          <a:xfrm rot="-2571499">
            <a:off x="990600" y="2667000"/>
            <a:ext cx="167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 typeface="Times" pitchFamily="2" charset="0"/>
              <a:buNone/>
            </a:pPr>
            <a:r>
              <a:rPr lang="en-US" altLang="en-US" sz="2400" b="1">
                <a:ea typeface="Osaka" panose="020B0600000000000000" pitchFamily="34" charset="-128"/>
              </a:rPr>
              <a:t>Door</a:t>
            </a:r>
          </a:p>
        </p:txBody>
      </p:sp>
      <p:sp>
        <p:nvSpPr>
          <p:cNvPr id="39942" name="Rectangle 16">
            <a:extLst>
              <a:ext uri="{FF2B5EF4-FFF2-40B4-BE49-F238E27FC236}">
                <a16:creationId xmlns:a16="http://schemas.microsoft.com/office/drawing/2014/main" id="{7DB4773F-9FB6-A34B-A52A-294FD39063B2}"/>
              </a:ext>
            </a:extLst>
          </p:cNvPr>
          <p:cNvSpPr>
            <a:spLocks noChangeArrowheads="1"/>
          </p:cNvSpPr>
          <p:nvPr/>
        </p:nvSpPr>
        <p:spPr bwMode="auto">
          <a:xfrm rot="-8730">
            <a:off x="1220788" y="4876800"/>
            <a:ext cx="23606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 typeface="Times" pitchFamily="2" charset="0"/>
              <a:buNone/>
            </a:pPr>
            <a:r>
              <a:rPr lang="en-US" altLang="en-US" sz="2400" b="1">
                <a:ea typeface="Osaka" panose="020B0600000000000000" pitchFamily="34" charset="-128"/>
              </a:rPr>
              <a:t>Under a cabinet </a:t>
            </a:r>
            <a:br>
              <a:rPr lang="en-US" altLang="en-US" sz="2400" b="1">
                <a:ea typeface="Osaka" panose="020B0600000000000000" pitchFamily="34" charset="-128"/>
              </a:rPr>
            </a:br>
            <a:r>
              <a:rPr lang="en-US" altLang="en-US" sz="2400" b="1">
                <a:ea typeface="Osaka" panose="020B0600000000000000" pitchFamily="34" charset="-128"/>
              </a:rPr>
              <a:t>shelf</a:t>
            </a:r>
          </a:p>
        </p:txBody>
      </p:sp>
      <p:grpSp>
        <p:nvGrpSpPr>
          <p:cNvPr id="39943" name="Group 18">
            <a:extLst>
              <a:ext uri="{FF2B5EF4-FFF2-40B4-BE49-F238E27FC236}">
                <a16:creationId xmlns:a16="http://schemas.microsoft.com/office/drawing/2014/main" id="{CBE2F049-A7F8-EB49-8242-7531AF0C2EEF}"/>
              </a:ext>
            </a:extLst>
          </p:cNvPr>
          <p:cNvGrpSpPr>
            <a:grpSpLocks/>
          </p:cNvGrpSpPr>
          <p:nvPr/>
        </p:nvGrpSpPr>
        <p:grpSpPr bwMode="auto">
          <a:xfrm>
            <a:off x="5791200" y="3505200"/>
            <a:ext cx="2895600" cy="3124200"/>
            <a:chOff x="336" y="2160"/>
            <a:chExt cx="1824" cy="1968"/>
          </a:xfrm>
          <a:effectLst/>
        </p:grpSpPr>
        <p:pic>
          <p:nvPicPr>
            <p:cNvPr id="39946" name="Picture 13" descr="frass clock">
              <a:extLst>
                <a:ext uri="{FF2B5EF4-FFF2-40B4-BE49-F238E27FC236}">
                  <a16:creationId xmlns:a16="http://schemas.microsoft.com/office/drawing/2014/main" id="{B1AD95E1-7D3D-AF4B-A07E-603B825B46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 y="2160"/>
              <a:ext cx="1824" cy="1968"/>
            </a:xfrm>
            <a:prstGeom prst="rect">
              <a:avLst/>
            </a:prstGeom>
            <a:noFill/>
            <a:ln w="6350">
              <a:noFill/>
              <a:miter lim="800000"/>
              <a:headEnd/>
              <a:tailEnd/>
            </a:ln>
            <a:effectLst>
              <a:outerShdw dist="35921" dir="2700000" algn="ctr" rotWithShape="0">
                <a:srgbClr val="333333"/>
              </a:outerShdw>
            </a:effectLst>
            <a:extLst>
              <a:ext uri="{909E8E84-426E-40DD-AFC4-6F175D3DCCD1}">
                <a14:hiddenFill xmlns:a14="http://schemas.microsoft.com/office/drawing/2010/main">
                  <a:solidFill>
                    <a:srgbClr val="FFFFFF"/>
                  </a:solidFill>
                </a14:hiddenFill>
              </a:ext>
            </a:extLst>
          </p:spPr>
        </p:pic>
        <p:sp>
          <p:nvSpPr>
            <p:cNvPr id="39947" name="Rectangle 17">
              <a:extLst>
                <a:ext uri="{FF2B5EF4-FFF2-40B4-BE49-F238E27FC236}">
                  <a16:creationId xmlns:a16="http://schemas.microsoft.com/office/drawing/2014/main" id="{4E8608F3-A491-4F42-9686-8EE06E9435D3}"/>
                </a:ext>
              </a:extLst>
            </p:cNvPr>
            <p:cNvSpPr>
              <a:spLocks noChangeArrowheads="1"/>
            </p:cNvSpPr>
            <p:nvPr/>
          </p:nvSpPr>
          <p:spPr bwMode="auto">
            <a:xfrm rot="-8730">
              <a:off x="528" y="3600"/>
              <a:ext cx="1487" cy="3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 typeface="Times" pitchFamily="2" charset="0"/>
                <a:buNone/>
              </a:pPr>
              <a:r>
                <a:rPr lang="en-US" altLang="en-US" sz="2400" b="1">
                  <a:ea typeface="Osaka" panose="020B0600000000000000" pitchFamily="34" charset="-128"/>
                </a:rPr>
                <a:t>Behind the wall clock</a:t>
              </a:r>
            </a:p>
          </p:txBody>
        </p:sp>
      </p:grpSp>
      <p:pic>
        <p:nvPicPr>
          <p:cNvPr id="39944" name="Picture 21" descr="Clock">
            <a:extLst>
              <a:ext uri="{FF2B5EF4-FFF2-40B4-BE49-F238E27FC236}">
                <a16:creationId xmlns:a16="http://schemas.microsoft.com/office/drawing/2014/main" id="{B90DFE8F-E528-B747-904A-BB51CC2582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631" t="5000" r="3339"/>
          <a:stretch>
            <a:fillRect/>
          </a:stretch>
        </p:blipFill>
        <p:spPr bwMode="auto">
          <a:xfrm>
            <a:off x="3581400" y="1676400"/>
            <a:ext cx="2667000" cy="28956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39945" name="Rectangle 19">
            <a:extLst>
              <a:ext uri="{FF2B5EF4-FFF2-40B4-BE49-F238E27FC236}">
                <a16:creationId xmlns:a16="http://schemas.microsoft.com/office/drawing/2014/main" id="{69F31287-B9F9-3D42-B654-A48B4955788D}"/>
              </a:ext>
            </a:extLst>
          </p:cNvPr>
          <p:cNvSpPr>
            <a:spLocks noChangeArrowheads="1"/>
          </p:cNvSpPr>
          <p:nvPr/>
        </p:nvSpPr>
        <p:spPr bwMode="auto">
          <a:xfrm rot="-8730">
            <a:off x="3735388" y="4038600"/>
            <a:ext cx="23606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 typeface="Times" pitchFamily="2" charset="0"/>
              <a:buNone/>
            </a:pPr>
            <a:r>
              <a:rPr lang="en-US" altLang="en-US" sz="2400" b="1">
                <a:ea typeface="Osaka" panose="020B0600000000000000" pitchFamily="34" charset="-128"/>
              </a:rPr>
              <a:t>Wall clock</a:t>
            </a:r>
          </a:p>
        </p:txBody>
      </p:sp>
    </p:spTree>
    <p:extLst>
      <p:ext uri="{BB962C8B-B14F-4D97-AF65-F5344CB8AC3E}">
        <p14:creationId xmlns:p14="http://schemas.microsoft.com/office/powerpoint/2010/main" val="1782332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8">
            <a:extLst>
              <a:ext uri="{FF2B5EF4-FFF2-40B4-BE49-F238E27FC236}">
                <a16:creationId xmlns:a16="http://schemas.microsoft.com/office/drawing/2014/main" id="{D41CD2F8-1E6E-AB46-A120-D1ADC849B83B}"/>
              </a:ext>
            </a:extLst>
          </p:cNvPr>
          <p:cNvSpPr>
            <a:spLocks noGrp="1" noChangeArrowheads="1"/>
          </p:cNvSpPr>
          <p:nvPr>
            <p:ph type="ctrTitle"/>
          </p:nvPr>
        </p:nvSpPr>
        <p:spPr>
          <a:xfrm>
            <a:off x="685800" y="381000"/>
            <a:ext cx="7924800" cy="990600"/>
          </a:xfrm>
        </p:spPr>
        <p:txBody>
          <a:bodyPr/>
          <a:lstStyle/>
          <a:p>
            <a:pPr algn="l"/>
            <a:r>
              <a:rPr lang="en-US" altLang="en-US" sz="4800" b="1" dirty="0">
                <a:solidFill>
                  <a:schemeClr val="accent2">
                    <a:lumMod val="50000"/>
                  </a:schemeClr>
                </a:solidFill>
              </a:rPr>
              <a:t>Where cockroaches live</a:t>
            </a:r>
            <a:endParaRPr lang="en-US" altLang="en-US" sz="6000" b="1" dirty="0">
              <a:solidFill>
                <a:schemeClr val="accent2">
                  <a:lumMod val="50000"/>
                </a:schemeClr>
              </a:solidFill>
            </a:endParaRPr>
          </a:p>
        </p:txBody>
      </p:sp>
      <p:sp>
        <p:nvSpPr>
          <p:cNvPr id="41989" name="Rectangle 9">
            <a:extLst>
              <a:ext uri="{FF2B5EF4-FFF2-40B4-BE49-F238E27FC236}">
                <a16:creationId xmlns:a16="http://schemas.microsoft.com/office/drawing/2014/main" id="{9B49FD1F-7007-3042-9CDB-4A84CEB20080}"/>
              </a:ext>
            </a:extLst>
          </p:cNvPr>
          <p:cNvSpPr>
            <a:spLocks noGrp="1" noChangeArrowheads="1"/>
          </p:cNvSpPr>
          <p:nvPr>
            <p:ph type="subTitle" idx="1"/>
          </p:nvPr>
        </p:nvSpPr>
        <p:spPr>
          <a:xfrm>
            <a:off x="609600" y="1981200"/>
            <a:ext cx="4876800" cy="3581400"/>
          </a:xfrm>
        </p:spPr>
        <p:txBody>
          <a:bodyPr/>
          <a:lstStyle/>
          <a:p>
            <a:pPr marL="457200" indent="-457200" algn="l">
              <a:buBlip>
                <a:blip r:embed="rId3"/>
              </a:buBlip>
            </a:pPr>
            <a:r>
              <a:rPr lang="en-US" altLang="en-US" sz="2800" dirty="0">
                <a:solidFill>
                  <a:schemeClr val="tx1"/>
                </a:solidFill>
              </a:rPr>
              <a:t>Prefer kitchens and bathrooms near food and warmth</a:t>
            </a:r>
          </a:p>
          <a:p>
            <a:pPr marL="457200" indent="-457200" algn="l">
              <a:buBlip>
                <a:blip r:embed="rId3"/>
              </a:buBlip>
            </a:pPr>
            <a:r>
              <a:rPr lang="en-US" altLang="en-US" sz="2800" dirty="0">
                <a:solidFill>
                  <a:schemeClr val="tx1"/>
                </a:solidFill>
              </a:rPr>
              <a:t>In cracks and crevices where their bodies touch surfaces above and below</a:t>
            </a:r>
          </a:p>
        </p:txBody>
      </p:sp>
      <p:sp>
        <p:nvSpPr>
          <p:cNvPr id="41985" name="Rectangle 6">
            <a:extLst>
              <a:ext uri="{FF2B5EF4-FFF2-40B4-BE49-F238E27FC236}">
                <a16:creationId xmlns:a16="http://schemas.microsoft.com/office/drawing/2014/main" id="{CD4C4A43-1AEE-AE40-8A2A-890499AB578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04AF0435-C555-EA46-B218-F165FBF2DE0F}" type="slidenum">
              <a:rPr lang="en-US" altLang="en-US" sz="1400">
                <a:ea typeface="Osaka" panose="020B0600000000000000" pitchFamily="34" charset="-128"/>
              </a:rPr>
              <a:pPr/>
              <a:t>17</a:t>
            </a:fld>
            <a:endParaRPr lang="en-US" altLang="en-US" sz="1400">
              <a:ea typeface="Osaka" panose="020B0600000000000000" pitchFamily="34" charset="-128"/>
            </a:endParaRPr>
          </a:p>
        </p:txBody>
      </p:sp>
      <p:pic>
        <p:nvPicPr>
          <p:cNvPr id="31750" name="Picture 6" descr="Cockroach hiding">
            <a:extLst>
              <a:ext uri="{FF2B5EF4-FFF2-40B4-BE49-F238E27FC236}">
                <a16:creationId xmlns:a16="http://schemas.microsoft.com/office/drawing/2014/main" id="{CBF5F90D-179F-C840-90A8-5121FCE3F1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438" y="5191125"/>
            <a:ext cx="4195762" cy="1438275"/>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41987" name="Picture 7" descr="IMG_2716">
            <a:extLst>
              <a:ext uri="{FF2B5EF4-FFF2-40B4-BE49-F238E27FC236}">
                <a16:creationId xmlns:a16="http://schemas.microsoft.com/office/drawing/2014/main" id="{4CECFEDF-1A67-6141-A41C-7BCC825A20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94731">
            <a:off x="4941888" y="2501900"/>
            <a:ext cx="4414838" cy="2916237"/>
          </a:xfrm>
          <a:prstGeom prst="rect">
            <a:avLst/>
          </a:prstGeom>
          <a:noFill/>
          <a:ln w="6350">
            <a:no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4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12">
            <a:extLst>
              <a:ext uri="{FF2B5EF4-FFF2-40B4-BE49-F238E27FC236}">
                <a16:creationId xmlns:a16="http://schemas.microsoft.com/office/drawing/2014/main" id="{29BDADDC-26A2-8541-84A5-F5E7E80CAD9F}"/>
              </a:ext>
            </a:extLst>
          </p:cNvPr>
          <p:cNvSpPr>
            <a:spLocks noGrp="1" noChangeArrowheads="1"/>
          </p:cNvSpPr>
          <p:nvPr>
            <p:ph type="ctrTitle"/>
          </p:nvPr>
        </p:nvSpPr>
        <p:spPr>
          <a:xfrm>
            <a:off x="351972" y="254705"/>
            <a:ext cx="8001000" cy="990600"/>
          </a:xfrm>
        </p:spPr>
        <p:txBody>
          <a:bodyPr/>
          <a:lstStyle/>
          <a:p>
            <a:pPr algn="l"/>
            <a:r>
              <a:rPr lang="en-US" altLang="en-US" sz="5400" b="1" dirty="0">
                <a:solidFill>
                  <a:schemeClr val="accent2">
                    <a:lumMod val="50000"/>
                  </a:schemeClr>
                </a:solidFill>
              </a:rPr>
              <a:t>What cockroaches eat</a:t>
            </a:r>
          </a:p>
        </p:txBody>
      </p:sp>
      <p:sp>
        <p:nvSpPr>
          <p:cNvPr id="44036" name="Rectangle 13">
            <a:extLst>
              <a:ext uri="{FF2B5EF4-FFF2-40B4-BE49-F238E27FC236}">
                <a16:creationId xmlns:a16="http://schemas.microsoft.com/office/drawing/2014/main" id="{A3D707A1-DD60-BD47-8B8F-D4504F687D8A}"/>
              </a:ext>
            </a:extLst>
          </p:cNvPr>
          <p:cNvSpPr>
            <a:spLocks noGrp="1" noChangeArrowheads="1"/>
          </p:cNvSpPr>
          <p:nvPr>
            <p:ph type="subTitle" idx="1"/>
          </p:nvPr>
        </p:nvSpPr>
        <p:spPr>
          <a:xfrm>
            <a:off x="5123012" y="1833518"/>
            <a:ext cx="4688497" cy="2743200"/>
          </a:xfrm>
        </p:spPr>
        <p:txBody>
          <a:bodyPr/>
          <a:lstStyle/>
          <a:p>
            <a:pPr marL="457200" indent="-457200" algn="l">
              <a:lnSpc>
                <a:spcPct val="80000"/>
              </a:lnSpc>
              <a:buBlip>
                <a:blip r:embed="rId3"/>
              </a:buBlip>
            </a:pPr>
            <a:r>
              <a:rPr lang="en-US" altLang="en-US" sz="2800" dirty="0">
                <a:solidFill>
                  <a:schemeClr val="tx1"/>
                </a:solidFill>
              </a:rPr>
              <a:t>Crumbs</a:t>
            </a:r>
          </a:p>
          <a:p>
            <a:pPr marL="457200" indent="-457200" algn="l">
              <a:lnSpc>
                <a:spcPct val="80000"/>
              </a:lnSpc>
              <a:buBlip>
                <a:blip r:embed="rId3"/>
              </a:buBlip>
            </a:pPr>
            <a:r>
              <a:rPr lang="en-US" altLang="en-US" sz="2800" dirty="0">
                <a:solidFill>
                  <a:schemeClr val="tx1"/>
                </a:solidFill>
              </a:rPr>
              <a:t>Grease</a:t>
            </a:r>
          </a:p>
          <a:p>
            <a:pPr marL="457200" indent="-457200" algn="l">
              <a:lnSpc>
                <a:spcPct val="80000"/>
              </a:lnSpc>
              <a:buBlip>
                <a:blip r:embed="rId3"/>
              </a:buBlip>
            </a:pPr>
            <a:r>
              <a:rPr lang="en-US" altLang="en-US" sz="2800" dirty="0">
                <a:solidFill>
                  <a:schemeClr val="tx1"/>
                </a:solidFill>
              </a:rPr>
              <a:t>Trash</a:t>
            </a:r>
          </a:p>
          <a:p>
            <a:pPr marL="457200" indent="-457200" algn="l">
              <a:lnSpc>
                <a:spcPct val="80000"/>
              </a:lnSpc>
              <a:buBlip>
                <a:blip r:embed="rId3"/>
              </a:buBlip>
            </a:pPr>
            <a:r>
              <a:rPr lang="en-US" altLang="en-US" sz="2800" dirty="0">
                <a:solidFill>
                  <a:schemeClr val="tx1"/>
                </a:solidFill>
              </a:rPr>
              <a:t>Cardboard glue</a:t>
            </a:r>
          </a:p>
          <a:p>
            <a:pPr marL="457200" indent="-457200" algn="l">
              <a:lnSpc>
                <a:spcPct val="80000"/>
              </a:lnSpc>
              <a:buBlip>
                <a:blip r:embed="rId3"/>
              </a:buBlip>
            </a:pPr>
            <a:r>
              <a:rPr lang="en-US" altLang="en-US" sz="2800" dirty="0">
                <a:solidFill>
                  <a:schemeClr val="tx1"/>
                </a:solidFill>
              </a:rPr>
              <a:t>Just about anything</a:t>
            </a:r>
          </a:p>
          <a:p>
            <a:pPr>
              <a:lnSpc>
                <a:spcPct val="80000"/>
              </a:lnSpc>
            </a:pPr>
            <a:endParaRPr lang="en-US" altLang="en-US" dirty="0"/>
          </a:p>
        </p:txBody>
      </p:sp>
      <p:sp>
        <p:nvSpPr>
          <p:cNvPr id="44033" name="Rectangle 6">
            <a:extLst>
              <a:ext uri="{FF2B5EF4-FFF2-40B4-BE49-F238E27FC236}">
                <a16:creationId xmlns:a16="http://schemas.microsoft.com/office/drawing/2014/main" id="{6E835BC5-DC1E-F145-9FFD-A698FB218C9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4B411A9C-5675-1C46-8896-D4E4F54356E0}" type="slidenum">
              <a:rPr lang="en-US" altLang="en-US" sz="1400">
                <a:ea typeface="Osaka" panose="020B0600000000000000" pitchFamily="34" charset="-128"/>
              </a:rPr>
              <a:pPr/>
              <a:t>18</a:t>
            </a:fld>
            <a:endParaRPr lang="en-US" altLang="en-US" sz="1400">
              <a:ea typeface="Osaka" panose="020B0600000000000000" pitchFamily="34" charset="-128"/>
            </a:endParaRPr>
          </a:p>
        </p:txBody>
      </p:sp>
      <p:pic>
        <p:nvPicPr>
          <p:cNvPr id="44034" name="Picture 7" descr="Under Trash bag">
            <a:extLst>
              <a:ext uri="{FF2B5EF4-FFF2-40B4-BE49-F238E27FC236}">
                <a16:creationId xmlns:a16="http://schemas.microsoft.com/office/drawing/2014/main" id="{8B7F9FFE-DF5C-9A42-AFEF-39F6741704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540" y="1806786"/>
            <a:ext cx="5094653" cy="3818732"/>
          </a:xfrm>
          <a:prstGeom prst="rect">
            <a:avLst/>
          </a:prstGeom>
          <a:noFill/>
          <a:ln w="6350">
            <a:noFill/>
            <a:miter lim="800000"/>
            <a:headEnd/>
            <a:tailEnd/>
          </a:ln>
          <a:effectLst/>
          <a:extLst>
            <a:ext uri="{909E8E84-426E-40DD-AFC4-6F175D3DCCD1}">
              <a14:hiddenFill xmlns:a14="http://schemas.microsoft.com/office/drawing/2010/main">
                <a:solidFill>
                  <a:srgbClr val="FFFFFF"/>
                </a:solidFill>
              </a14:hiddenFill>
            </a:ext>
          </a:extLst>
        </p:spPr>
      </p:pic>
      <p:sp>
        <p:nvSpPr>
          <p:cNvPr id="44037" name="Text Box 15">
            <a:extLst>
              <a:ext uri="{FF2B5EF4-FFF2-40B4-BE49-F238E27FC236}">
                <a16:creationId xmlns:a16="http://schemas.microsoft.com/office/drawing/2014/main" id="{EEC9DB9D-4E33-2F40-A10C-920D00DB2AF2}"/>
              </a:ext>
            </a:extLst>
          </p:cNvPr>
          <p:cNvSpPr txBox="1">
            <a:spLocks noChangeArrowheads="1"/>
          </p:cNvSpPr>
          <p:nvPr/>
        </p:nvSpPr>
        <p:spPr bwMode="auto">
          <a:xfrm>
            <a:off x="114300" y="6136904"/>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400" b="1" dirty="0">
                <a:ea typeface="Osaka" panose="020B0600000000000000" pitchFamily="34" charset="-128"/>
              </a:rPr>
              <a:t>Under the bag in a trash can</a:t>
            </a:r>
          </a:p>
        </p:txBody>
      </p:sp>
      <p:pic>
        <p:nvPicPr>
          <p:cNvPr id="3" name="Picture 2">
            <a:extLst>
              <a:ext uri="{FF2B5EF4-FFF2-40B4-BE49-F238E27FC236}">
                <a16:creationId xmlns:a16="http://schemas.microsoft.com/office/drawing/2014/main" id="{2421E441-4F1F-C44F-B072-27CEA7442CFE}"/>
              </a:ext>
            </a:extLst>
          </p:cNvPr>
          <p:cNvPicPr>
            <a:picLocks noChangeAspect="1"/>
          </p:cNvPicPr>
          <p:nvPr/>
        </p:nvPicPr>
        <p:blipFill>
          <a:blip r:embed="rId5"/>
          <a:stretch>
            <a:fillRect/>
          </a:stretch>
        </p:blipFill>
        <p:spPr>
          <a:xfrm rot="602849">
            <a:off x="5890514" y="4470020"/>
            <a:ext cx="2650832" cy="1900464"/>
          </a:xfrm>
          <a:prstGeom prst="rect">
            <a:avLst/>
          </a:prstGeom>
        </p:spPr>
      </p:pic>
      <p:sp>
        <p:nvSpPr>
          <p:cNvPr id="4" name="Cloud 3">
            <a:extLst>
              <a:ext uri="{FF2B5EF4-FFF2-40B4-BE49-F238E27FC236}">
                <a16:creationId xmlns:a16="http://schemas.microsoft.com/office/drawing/2014/main" id="{AC5D0A9D-BA8C-1248-AF7E-C5252B30FF19}"/>
              </a:ext>
            </a:extLst>
          </p:cNvPr>
          <p:cNvSpPr/>
          <p:nvPr/>
        </p:nvSpPr>
        <p:spPr>
          <a:xfrm>
            <a:off x="4854287" y="4240818"/>
            <a:ext cx="1436914" cy="894077"/>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9F00171-230B-E747-A33F-6B52B1D8ABC9}"/>
              </a:ext>
            </a:extLst>
          </p:cNvPr>
          <p:cNvCxnSpPr>
            <a:cxnSpLocks/>
          </p:cNvCxnSpPr>
          <p:nvPr/>
        </p:nvCxnSpPr>
        <p:spPr>
          <a:xfrm>
            <a:off x="6102123" y="4834413"/>
            <a:ext cx="432028" cy="313019"/>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1B19A2BD-7902-C941-8AD4-8B709197A263}"/>
              </a:ext>
            </a:extLst>
          </p:cNvPr>
          <p:cNvSpPr txBox="1"/>
          <p:nvPr/>
        </p:nvSpPr>
        <p:spPr>
          <a:xfrm>
            <a:off x="4947557" y="4510618"/>
            <a:ext cx="1289958" cy="461665"/>
          </a:xfrm>
          <a:prstGeom prst="rect">
            <a:avLst/>
          </a:prstGeom>
          <a:noFill/>
        </p:spPr>
        <p:txBody>
          <a:bodyPr wrap="square" rtlCol="0">
            <a:spAutoFit/>
          </a:bodyPr>
          <a:lstStyle/>
          <a:p>
            <a:r>
              <a:rPr lang="en-US" sz="2400" b="1" dirty="0"/>
              <a:t>   YUM!</a:t>
            </a:r>
          </a:p>
        </p:txBody>
      </p:sp>
    </p:spTree>
    <p:extLst>
      <p:ext uri="{BB962C8B-B14F-4D97-AF65-F5344CB8AC3E}">
        <p14:creationId xmlns:p14="http://schemas.microsoft.com/office/powerpoint/2010/main" val="1759946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12">
            <a:extLst>
              <a:ext uri="{FF2B5EF4-FFF2-40B4-BE49-F238E27FC236}">
                <a16:creationId xmlns:a16="http://schemas.microsoft.com/office/drawing/2014/main" id="{7905CE0F-F38A-F545-A6A6-72C93854622F}"/>
              </a:ext>
            </a:extLst>
          </p:cNvPr>
          <p:cNvSpPr>
            <a:spLocks noGrp="1" noChangeArrowheads="1"/>
          </p:cNvSpPr>
          <p:nvPr>
            <p:ph type="ctrTitle"/>
          </p:nvPr>
        </p:nvSpPr>
        <p:spPr>
          <a:xfrm>
            <a:off x="485078" y="277813"/>
            <a:ext cx="7772400" cy="1470025"/>
          </a:xfrm>
        </p:spPr>
        <p:txBody>
          <a:bodyPr/>
          <a:lstStyle/>
          <a:p>
            <a:pPr algn="l"/>
            <a:r>
              <a:rPr lang="en-US" altLang="en-US" sz="6000" b="1" dirty="0">
                <a:solidFill>
                  <a:schemeClr val="accent2">
                    <a:lumMod val="50000"/>
                  </a:schemeClr>
                </a:solidFill>
              </a:rPr>
              <a:t>Prevention</a:t>
            </a:r>
          </a:p>
        </p:txBody>
      </p:sp>
      <p:sp>
        <p:nvSpPr>
          <p:cNvPr id="52229" name="Rectangle 13">
            <a:extLst>
              <a:ext uri="{FF2B5EF4-FFF2-40B4-BE49-F238E27FC236}">
                <a16:creationId xmlns:a16="http://schemas.microsoft.com/office/drawing/2014/main" id="{F6C3B313-4A81-7A42-9A94-70AD0702742B}"/>
              </a:ext>
            </a:extLst>
          </p:cNvPr>
          <p:cNvSpPr>
            <a:spLocks noGrp="1" noChangeArrowheads="1"/>
          </p:cNvSpPr>
          <p:nvPr>
            <p:ph type="subTitle" idx="1"/>
          </p:nvPr>
        </p:nvSpPr>
        <p:spPr>
          <a:xfrm>
            <a:off x="1930400" y="1735819"/>
            <a:ext cx="5638800" cy="1295400"/>
          </a:xfrm>
        </p:spPr>
        <p:txBody>
          <a:bodyPr/>
          <a:lstStyle/>
          <a:p>
            <a:r>
              <a:rPr lang="en-US" altLang="en-US" sz="2800" dirty="0">
                <a:solidFill>
                  <a:srgbClr val="000000"/>
                </a:solidFill>
              </a:rPr>
              <a:t>What</a:t>
            </a:r>
            <a:r>
              <a:rPr lang="ja-JP" altLang="en-US" sz="2800">
                <a:solidFill>
                  <a:srgbClr val="000000"/>
                </a:solidFill>
              </a:rPr>
              <a:t>’</a:t>
            </a:r>
            <a:r>
              <a:rPr lang="en-US" altLang="ja-JP" sz="2800" dirty="0">
                <a:solidFill>
                  <a:srgbClr val="000000"/>
                </a:solidFill>
              </a:rPr>
              <a:t>s the problem here?</a:t>
            </a:r>
          </a:p>
          <a:p>
            <a:r>
              <a:rPr lang="en-US" altLang="en-US" sz="2800" dirty="0">
                <a:solidFill>
                  <a:srgbClr val="000000"/>
                </a:solidFill>
              </a:rPr>
              <a:t>How would you fix it?</a:t>
            </a:r>
          </a:p>
        </p:txBody>
      </p:sp>
      <p:sp>
        <p:nvSpPr>
          <p:cNvPr id="52225" name="Rectangle 6">
            <a:extLst>
              <a:ext uri="{FF2B5EF4-FFF2-40B4-BE49-F238E27FC236}">
                <a16:creationId xmlns:a16="http://schemas.microsoft.com/office/drawing/2014/main" id="{01BB65B7-C361-BE47-98F7-44F4B38D770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AF16DFBC-5E8D-4644-A5FC-56BC4F52DFA3}" type="slidenum">
              <a:rPr lang="en-US" altLang="en-US" sz="1400">
                <a:ea typeface="Osaka" panose="020B0600000000000000" pitchFamily="34" charset="-128"/>
              </a:rPr>
              <a:pPr/>
              <a:t>19</a:t>
            </a:fld>
            <a:endParaRPr lang="en-US" altLang="en-US" sz="1400">
              <a:ea typeface="Osaka" panose="020B0600000000000000" pitchFamily="34" charset="-128"/>
            </a:endParaRPr>
          </a:p>
        </p:txBody>
      </p:sp>
      <p:pic>
        <p:nvPicPr>
          <p:cNvPr id="52226" name="Picture 4" descr="dishes-in-sink">
            <a:extLst>
              <a:ext uri="{FF2B5EF4-FFF2-40B4-BE49-F238E27FC236}">
                <a16:creationId xmlns:a16="http://schemas.microsoft.com/office/drawing/2014/main" id="{3BDA1B41-CCDE-E74D-8F42-B77D9EB8C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7425" y="2841625"/>
            <a:ext cx="5184749" cy="3879850"/>
          </a:xfrm>
          <a:prstGeom prst="rect">
            <a:avLst/>
          </a:prstGeom>
          <a:noFill/>
          <a:ln w="6350">
            <a:noFill/>
            <a:miter lim="800000"/>
            <a:headEnd/>
            <a:tailEnd/>
          </a:ln>
          <a:effectLst/>
          <a:extLst>
            <a:ext uri="{909E8E84-426E-40DD-AFC4-6F175D3DCCD1}">
              <a14:hiddenFill xmlns:a14="http://schemas.microsoft.com/office/drawing/2010/main">
                <a:solidFill>
                  <a:srgbClr val="FFFFFF"/>
                </a:solidFill>
              </a14:hiddenFill>
            </a:ext>
          </a:extLst>
        </p:spPr>
      </p:pic>
      <p:sp>
        <p:nvSpPr>
          <p:cNvPr id="52227" name="Rectangle 3">
            <a:extLst>
              <a:ext uri="{FF2B5EF4-FFF2-40B4-BE49-F238E27FC236}">
                <a16:creationId xmlns:a16="http://schemas.microsoft.com/office/drawing/2014/main" id="{13A87105-7DB7-9A42-B3DC-F5047CD14A4D}"/>
              </a:ext>
            </a:extLst>
          </p:cNvPr>
          <p:cNvSpPr>
            <a:spLocks noChangeArrowheads="1"/>
          </p:cNvSpPr>
          <p:nvPr/>
        </p:nvSpPr>
        <p:spPr bwMode="auto">
          <a:xfrm>
            <a:off x="2209800" y="1371600"/>
            <a:ext cx="7772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spcAft>
                <a:spcPct val="30000"/>
              </a:spcAft>
            </a:pPr>
            <a:endParaRPr lang="en-US" altLang="en-US" sz="3600">
              <a:ea typeface="Osaka" panose="020B0600000000000000" pitchFamily="34" charset="-128"/>
            </a:endParaRPr>
          </a:p>
        </p:txBody>
      </p:sp>
    </p:spTree>
    <p:extLst>
      <p:ext uri="{BB962C8B-B14F-4D97-AF65-F5344CB8AC3E}">
        <p14:creationId xmlns:p14="http://schemas.microsoft.com/office/powerpoint/2010/main" val="2077154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ointing-finger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290" y="1650380"/>
            <a:ext cx="8283510" cy="5411893"/>
          </a:xfrm>
          <a:prstGeom prst="rect">
            <a:avLst/>
          </a:prstGeom>
        </p:spPr>
      </p:pic>
      <p:sp>
        <p:nvSpPr>
          <p:cNvPr id="8" name="Title 7">
            <a:extLst>
              <a:ext uri="{FF2B5EF4-FFF2-40B4-BE49-F238E27FC236}">
                <a16:creationId xmlns:a16="http://schemas.microsoft.com/office/drawing/2014/main" id="{D181D7A8-7219-804E-9D4B-DDF52E96ED29}"/>
              </a:ext>
            </a:extLst>
          </p:cNvPr>
          <p:cNvSpPr>
            <a:spLocks noGrp="1"/>
          </p:cNvSpPr>
          <p:nvPr>
            <p:ph type="title"/>
          </p:nvPr>
        </p:nvSpPr>
        <p:spPr>
          <a:xfrm>
            <a:off x="178420" y="274638"/>
            <a:ext cx="8965580" cy="1143000"/>
          </a:xfrm>
        </p:spPr>
        <p:txBody>
          <a:bodyPr/>
          <a:lstStyle/>
          <a:p>
            <a:pPr algn="l"/>
            <a:r>
              <a:rPr lang="en-US" sz="3200" b="1" dirty="0">
                <a:solidFill>
                  <a:schemeClr val="accent2">
                    <a:lumMod val="50000"/>
                  </a:schemeClr>
                </a:solidFill>
                <a:latin typeface="Arial" panose="020B0604020202020204" pitchFamily="34" charset="0"/>
                <a:cs typeface="Arial" panose="020B0604020202020204" pitchFamily="34" charset="0"/>
              </a:rPr>
              <a:t>Let’s go forward with a new understanding and find solutions together</a:t>
            </a:r>
          </a:p>
        </p:txBody>
      </p:sp>
      <p:sp>
        <p:nvSpPr>
          <p:cNvPr id="9" name="&quot;No&quot; Symbol 8">
            <a:extLst>
              <a:ext uri="{FF2B5EF4-FFF2-40B4-BE49-F238E27FC236}">
                <a16:creationId xmlns:a16="http://schemas.microsoft.com/office/drawing/2014/main" id="{CC652E1B-952F-C04E-88CF-00FC2BD07FF6}"/>
              </a:ext>
            </a:extLst>
          </p:cNvPr>
          <p:cNvSpPr/>
          <p:nvPr/>
        </p:nvSpPr>
        <p:spPr>
          <a:xfrm>
            <a:off x="1352550" y="1485816"/>
            <a:ext cx="6115050" cy="5576457"/>
          </a:xfrm>
          <a:prstGeom prst="noSmoking">
            <a:avLst>
              <a:gd name="adj" fmla="val 87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3961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327C486A-AE8D-3241-B258-2F30BD0DE1FA}"/>
              </a:ext>
            </a:extLst>
          </p:cNvPr>
          <p:cNvSpPr>
            <a:spLocks noGrp="1"/>
          </p:cNvSpPr>
          <p:nvPr>
            <p:ph type="title"/>
          </p:nvPr>
        </p:nvSpPr>
        <p:spPr/>
        <p:txBody>
          <a:bodyPr/>
          <a:lstStyle/>
          <a:p>
            <a:pPr algn="l"/>
            <a:r>
              <a:rPr lang="en-US" altLang="en-US" sz="6000" b="1" dirty="0">
                <a:solidFill>
                  <a:schemeClr val="accent2">
                    <a:lumMod val="50000"/>
                  </a:schemeClr>
                </a:solidFill>
              </a:rPr>
              <a:t>Prevention</a:t>
            </a:r>
          </a:p>
        </p:txBody>
      </p:sp>
      <p:sp>
        <p:nvSpPr>
          <p:cNvPr id="56322" name="Slide Number Placeholder 3">
            <a:extLst>
              <a:ext uri="{FF2B5EF4-FFF2-40B4-BE49-F238E27FC236}">
                <a16:creationId xmlns:a16="http://schemas.microsoft.com/office/drawing/2014/main" id="{160F8300-0AFD-9C4D-A26F-CA30AF597B9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172CC690-4609-B444-8528-F1C6FC503F22}" type="slidenum">
              <a:rPr lang="en-US" altLang="en-US" sz="1400">
                <a:ea typeface="Osaka" panose="020B0600000000000000" pitchFamily="34" charset="-128"/>
              </a:rPr>
              <a:pPr/>
              <a:t>20</a:t>
            </a:fld>
            <a:endParaRPr lang="en-US" altLang="en-US" sz="1400">
              <a:ea typeface="Osaka" panose="020B0600000000000000" pitchFamily="34" charset="-128"/>
            </a:endParaRPr>
          </a:p>
        </p:txBody>
      </p:sp>
      <p:pic>
        <p:nvPicPr>
          <p:cNvPr id="56323" name="Picture 4" descr="Oven taken apart.jpg">
            <a:extLst>
              <a:ext uri="{FF2B5EF4-FFF2-40B4-BE49-F238E27FC236}">
                <a16:creationId xmlns:a16="http://schemas.microsoft.com/office/drawing/2014/main" id="{E620FB43-19F6-EB4B-B762-D1E79683BEF5}"/>
              </a:ext>
            </a:extLst>
          </p:cNvPr>
          <p:cNvPicPr>
            <a:picLocks noChangeAspect="1"/>
          </p:cNvPicPr>
          <p:nvPr/>
        </p:nvPicPr>
        <p:blipFill>
          <a:blip r:embed="rId3">
            <a:lum bright="2000"/>
            <a:extLst>
              <a:ext uri="{28A0092B-C50C-407E-A947-70E740481C1C}">
                <a14:useLocalDpi xmlns:a14="http://schemas.microsoft.com/office/drawing/2010/main" val="0"/>
              </a:ext>
            </a:extLst>
          </a:blip>
          <a:srcRect l="16667" t="14815" r="9167"/>
          <a:stretch>
            <a:fillRect/>
          </a:stretch>
        </p:blipFill>
        <p:spPr bwMode="auto">
          <a:xfrm>
            <a:off x="1066800" y="2133600"/>
            <a:ext cx="6970713" cy="4503738"/>
          </a:xfrm>
          <a:prstGeom prst="rect">
            <a:avLst/>
          </a:prstGeom>
          <a:noFill/>
          <a:ln w="6350">
            <a:noFill/>
            <a:miter lim="800000"/>
            <a:headEnd/>
            <a:tailEnd/>
          </a:ln>
          <a:effectLst/>
          <a:extLst>
            <a:ext uri="{909E8E84-426E-40DD-AFC4-6F175D3DCCD1}">
              <a14:hiddenFill xmlns:a14="http://schemas.microsoft.com/office/drawing/2010/main">
                <a:solidFill>
                  <a:srgbClr val="FFFFFF"/>
                </a:solidFill>
              </a14:hiddenFill>
            </a:ext>
          </a:extLst>
        </p:spPr>
      </p:pic>
      <p:sp>
        <p:nvSpPr>
          <p:cNvPr id="56324" name="Text Box 12">
            <a:extLst>
              <a:ext uri="{FF2B5EF4-FFF2-40B4-BE49-F238E27FC236}">
                <a16:creationId xmlns:a16="http://schemas.microsoft.com/office/drawing/2014/main" id="{A3A4D137-730D-F647-B2B1-8BEF1A932C32}"/>
              </a:ext>
            </a:extLst>
          </p:cNvPr>
          <p:cNvSpPr txBox="1">
            <a:spLocks noChangeArrowheads="1"/>
          </p:cNvSpPr>
          <p:nvPr/>
        </p:nvSpPr>
        <p:spPr bwMode="auto">
          <a:xfrm>
            <a:off x="1085057" y="1609725"/>
            <a:ext cx="7277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dirty="0">
                <a:ea typeface="Osaka" panose="020B0600000000000000" pitchFamily="34" charset="-128"/>
              </a:rPr>
              <a:t>Does your stove come apart for cleaning?</a:t>
            </a:r>
          </a:p>
        </p:txBody>
      </p:sp>
    </p:spTree>
    <p:extLst>
      <p:ext uri="{BB962C8B-B14F-4D97-AF65-F5344CB8AC3E}">
        <p14:creationId xmlns:p14="http://schemas.microsoft.com/office/powerpoint/2010/main" val="3336088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D969F-6B0E-1A4F-9EC3-9156A28DB086}"/>
              </a:ext>
            </a:extLst>
          </p:cNvPr>
          <p:cNvSpPr>
            <a:spLocks noGrp="1"/>
          </p:cNvSpPr>
          <p:nvPr>
            <p:ph type="title"/>
          </p:nvPr>
        </p:nvSpPr>
        <p:spPr>
          <a:xfrm>
            <a:off x="203199" y="274638"/>
            <a:ext cx="8694057" cy="1143000"/>
          </a:xfrm>
        </p:spPr>
        <p:txBody>
          <a:bodyPr/>
          <a:lstStyle/>
          <a:p>
            <a:pPr algn="l"/>
            <a:r>
              <a:rPr lang="en-US" sz="4800" b="1" dirty="0">
                <a:solidFill>
                  <a:schemeClr val="accent2">
                    <a:lumMod val="50000"/>
                  </a:schemeClr>
                </a:solidFill>
              </a:rPr>
              <a:t>Best ways to control Cockroaches</a:t>
            </a:r>
          </a:p>
        </p:txBody>
      </p:sp>
      <p:sp>
        <p:nvSpPr>
          <p:cNvPr id="3" name="Content Placeholder 2">
            <a:extLst>
              <a:ext uri="{FF2B5EF4-FFF2-40B4-BE49-F238E27FC236}">
                <a16:creationId xmlns:a16="http://schemas.microsoft.com/office/drawing/2014/main" id="{894553E6-FC13-F64E-B5EE-639891393112}"/>
              </a:ext>
            </a:extLst>
          </p:cNvPr>
          <p:cNvSpPr>
            <a:spLocks noGrp="1"/>
          </p:cNvSpPr>
          <p:nvPr>
            <p:ph idx="1"/>
          </p:nvPr>
        </p:nvSpPr>
        <p:spPr>
          <a:xfrm>
            <a:off x="457200" y="1600200"/>
            <a:ext cx="8229600" cy="1694543"/>
          </a:xfrm>
        </p:spPr>
        <p:txBody>
          <a:bodyPr/>
          <a:lstStyle/>
          <a:p>
            <a:pPr marL="514350" indent="-514350">
              <a:buAutoNum type="arabicPeriod"/>
            </a:pPr>
            <a:r>
              <a:rPr lang="en-US" dirty="0"/>
              <a:t>Clean up food and clutter (no hiding spots)</a:t>
            </a:r>
          </a:p>
          <a:p>
            <a:pPr marL="514350" indent="-514350">
              <a:buAutoNum type="arabicPeriod"/>
            </a:pPr>
            <a:r>
              <a:rPr lang="en-US" dirty="0"/>
              <a:t>BAITS – you use pucks, professional uses tubes</a:t>
            </a:r>
          </a:p>
        </p:txBody>
      </p:sp>
      <p:pic>
        <p:nvPicPr>
          <p:cNvPr id="4" name="Picture 2" descr="C:\Users\Dion Lerman\Documents\Logos-Templates\IPM Show &amp; Tell\25-Roach bait stations.jpg">
            <a:extLst>
              <a:ext uri="{FF2B5EF4-FFF2-40B4-BE49-F238E27FC236}">
                <a16:creationId xmlns:a16="http://schemas.microsoft.com/office/drawing/2014/main" id="{952F7B4C-E74A-6343-83B6-3775B6061B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651" b="8701"/>
          <a:stretch>
            <a:fillRect/>
          </a:stretch>
        </p:blipFill>
        <p:spPr bwMode="auto">
          <a:xfrm>
            <a:off x="262391" y="3418681"/>
            <a:ext cx="3164586" cy="193709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5" name="Picture 2" descr="roachentry-bait">
            <a:extLst>
              <a:ext uri="{FF2B5EF4-FFF2-40B4-BE49-F238E27FC236}">
                <a16:creationId xmlns:a16="http://schemas.microsoft.com/office/drawing/2014/main" id="{2428E528-8DF0-4041-8B63-41371BF2E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619" t="9517" b="12567"/>
          <a:stretch>
            <a:fillRect/>
          </a:stretch>
        </p:blipFill>
        <p:spPr bwMode="auto">
          <a:xfrm>
            <a:off x="3476172" y="4142580"/>
            <a:ext cx="3743455" cy="2715419"/>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6" name="Picture 9" descr="Milwaukee 102">
            <a:extLst>
              <a:ext uri="{FF2B5EF4-FFF2-40B4-BE49-F238E27FC236}">
                <a16:creationId xmlns:a16="http://schemas.microsoft.com/office/drawing/2014/main" id="{82F1EAE7-2B5B-B447-9410-7790B3AE57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7732" y="2801258"/>
            <a:ext cx="4128744" cy="967468"/>
          </a:xfrm>
          <a:prstGeom prst="rect">
            <a:avLst/>
          </a:prstGeom>
          <a:noFill/>
          <a:ln w="3175">
            <a:noFill/>
            <a:miter lim="800000"/>
            <a:headEnd/>
            <a:tailEnd/>
          </a:ln>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A73E486-ABF9-F142-A776-E963BA661269}"/>
              </a:ext>
            </a:extLst>
          </p:cNvPr>
          <p:cNvSpPr txBox="1"/>
          <p:nvPr/>
        </p:nvSpPr>
        <p:spPr>
          <a:xfrm>
            <a:off x="1121360" y="5500289"/>
            <a:ext cx="2354812" cy="646331"/>
          </a:xfrm>
          <a:prstGeom prst="rect">
            <a:avLst/>
          </a:prstGeom>
          <a:noFill/>
        </p:spPr>
        <p:txBody>
          <a:bodyPr wrap="none" rtlCol="0">
            <a:spAutoFit/>
          </a:bodyPr>
          <a:lstStyle/>
          <a:p>
            <a:r>
              <a:rPr lang="en-US" dirty="0"/>
              <a:t>Pucks you can buy and </a:t>
            </a:r>
          </a:p>
          <a:p>
            <a:r>
              <a:rPr lang="en-US" dirty="0"/>
              <a:t>place under sink</a:t>
            </a:r>
          </a:p>
        </p:txBody>
      </p:sp>
      <p:sp>
        <p:nvSpPr>
          <p:cNvPr id="8" name="TextBox 7">
            <a:extLst>
              <a:ext uri="{FF2B5EF4-FFF2-40B4-BE49-F238E27FC236}">
                <a16:creationId xmlns:a16="http://schemas.microsoft.com/office/drawing/2014/main" id="{3A2E9B8D-8798-9F49-84A0-6B3087C1FC89}"/>
              </a:ext>
            </a:extLst>
          </p:cNvPr>
          <p:cNvSpPr txBox="1"/>
          <p:nvPr/>
        </p:nvSpPr>
        <p:spPr>
          <a:xfrm>
            <a:off x="7490407" y="3849470"/>
            <a:ext cx="1406849" cy="646331"/>
          </a:xfrm>
          <a:prstGeom prst="rect">
            <a:avLst/>
          </a:prstGeom>
          <a:noFill/>
        </p:spPr>
        <p:txBody>
          <a:bodyPr wrap="square" rtlCol="0">
            <a:spAutoFit/>
          </a:bodyPr>
          <a:lstStyle/>
          <a:p>
            <a:r>
              <a:rPr lang="en-US" dirty="0"/>
              <a:t>Professionals use tubes</a:t>
            </a:r>
          </a:p>
        </p:txBody>
      </p:sp>
    </p:spTree>
    <p:extLst>
      <p:ext uri="{BB962C8B-B14F-4D97-AF65-F5344CB8AC3E}">
        <p14:creationId xmlns:p14="http://schemas.microsoft.com/office/powerpoint/2010/main" val="101443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397AA075-F937-FD44-B8C3-51C88073304C}"/>
              </a:ext>
            </a:extLst>
          </p:cNvPr>
          <p:cNvSpPr>
            <a:spLocks/>
          </p:cNvSpPr>
          <p:nvPr/>
        </p:nvSpPr>
        <p:spPr bwMode="auto">
          <a:xfrm>
            <a:off x="685800" y="381000"/>
            <a:ext cx="8001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spcAft>
                <a:spcPct val="30000"/>
              </a:spcAft>
            </a:pPr>
            <a:r>
              <a:rPr lang="en-US" altLang="en-US" sz="3600" b="1">
                <a:solidFill>
                  <a:srgbClr val="800000"/>
                </a:solidFill>
                <a:ea typeface="Osaka" panose="020B0600000000000000" pitchFamily="34" charset="-128"/>
              </a:rPr>
              <a:t>One German cockroach, </a:t>
            </a:r>
            <a:br>
              <a:rPr lang="en-US" altLang="en-US" sz="3600" b="1">
                <a:solidFill>
                  <a:srgbClr val="800000"/>
                </a:solidFill>
                <a:ea typeface="Osaka" panose="020B0600000000000000" pitchFamily="34" charset="-128"/>
              </a:rPr>
            </a:br>
            <a:r>
              <a:rPr lang="en-US" altLang="en-US" sz="3600" b="1">
                <a:solidFill>
                  <a:srgbClr val="800000"/>
                </a:solidFill>
                <a:ea typeface="Osaka" panose="020B0600000000000000" pitchFamily="34" charset="-128"/>
              </a:rPr>
              <a:t>1/2 a year…</a:t>
            </a:r>
            <a:endParaRPr lang="en-US" altLang="en-US" sz="4000" b="1">
              <a:solidFill>
                <a:srgbClr val="800000"/>
              </a:solidFill>
              <a:ea typeface="Osaka" panose="020B0600000000000000" pitchFamily="34" charset="-128"/>
            </a:endParaRPr>
          </a:p>
        </p:txBody>
      </p:sp>
      <p:pic>
        <p:nvPicPr>
          <p:cNvPr id="31746" name="Picture 20" descr="cockroach graph.jpg">
            <a:extLst>
              <a:ext uri="{FF2B5EF4-FFF2-40B4-BE49-F238E27FC236}">
                <a16:creationId xmlns:a16="http://schemas.microsoft.com/office/drawing/2014/main" id="{DC44DA69-5B70-9944-A4AB-EAE3A0BFD4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9144000"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6">
            <a:extLst>
              <a:ext uri="{FF2B5EF4-FFF2-40B4-BE49-F238E27FC236}">
                <a16:creationId xmlns:a16="http://schemas.microsoft.com/office/drawing/2014/main" id="{BFAD5596-DFAB-864E-B576-5FD08AC9E10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0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0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fld id="{37A7F361-D6A8-614A-B2D5-FD8BDA234BBA}" type="slidenum">
              <a:rPr lang="en-US" altLang="en-US" sz="1400">
                <a:ea typeface="Osaka" panose="020B0600000000000000" pitchFamily="34" charset="-128"/>
              </a:rPr>
              <a:pPr/>
              <a:t>22</a:t>
            </a:fld>
            <a:endParaRPr lang="en-US" altLang="en-US" sz="1400">
              <a:ea typeface="Osaka" panose="020B0600000000000000" pitchFamily="34" charset="-128"/>
            </a:endParaRPr>
          </a:p>
        </p:txBody>
      </p:sp>
    </p:spTree>
    <p:extLst>
      <p:ext uri="{BB962C8B-B14F-4D97-AF65-F5344CB8AC3E}">
        <p14:creationId xmlns:p14="http://schemas.microsoft.com/office/powerpoint/2010/main" val="3021307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88D21-8437-844A-8832-DD38178C9437}"/>
              </a:ext>
            </a:extLst>
          </p:cNvPr>
          <p:cNvSpPr>
            <a:spLocks noGrp="1"/>
          </p:cNvSpPr>
          <p:nvPr>
            <p:ph type="title"/>
          </p:nvPr>
        </p:nvSpPr>
        <p:spPr/>
        <p:txBody>
          <a:bodyPr/>
          <a:lstStyle/>
          <a:p>
            <a:pPr algn="l"/>
            <a:r>
              <a:rPr lang="en-US" sz="6600" b="1" dirty="0">
                <a:solidFill>
                  <a:schemeClr val="accent2">
                    <a:lumMod val="50000"/>
                  </a:schemeClr>
                </a:solidFill>
              </a:rPr>
              <a:t>Mice</a:t>
            </a:r>
          </a:p>
        </p:txBody>
      </p:sp>
      <p:pic>
        <p:nvPicPr>
          <p:cNvPr id="4" name="Picture 2">
            <a:extLst>
              <a:ext uri="{FF2B5EF4-FFF2-40B4-BE49-F238E27FC236}">
                <a16:creationId xmlns:a16="http://schemas.microsoft.com/office/drawing/2014/main" id="{31C112EA-4617-CC47-9CA5-BA7FFD74045B}"/>
              </a:ext>
            </a:extLst>
          </p:cNvPr>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l="3510" t="8304" r="5263" b="8652"/>
          <a:stretch>
            <a:fillRect/>
          </a:stretch>
        </p:blipFill>
        <p:spPr bwMode="auto">
          <a:xfrm>
            <a:off x="2013987" y="2398835"/>
            <a:ext cx="5402095" cy="311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23535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6351B-DEF0-7243-A398-C6DDAE925C4E}"/>
              </a:ext>
            </a:extLst>
          </p:cNvPr>
          <p:cNvSpPr>
            <a:spLocks noGrp="1"/>
          </p:cNvSpPr>
          <p:nvPr>
            <p:ph type="title"/>
          </p:nvPr>
        </p:nvSpPr>
        <p:spPr/>
        <p:txBody>
          <a:bodyPr/>
          <a:lstStyle/>
          <a:p>
            <a:pPr algn="l"/>
            <a:r>
              <a:rPr lang="en-US" sz="5400" b="1" dirty="0">
                <a:solidFill>
                  <a:schemeClr val="accent2">
                    <a:lumMod val="50000"/>
                  </a:schemeClr>
                </a:solidFill>
              </a:rPr>
              <a:t>How do you get rid of mice?</a:t>
            </a:r>
          </a:p>
        </p:txBody>
      </p:sp>
      <p:sp>
        <p:nvSpPr>
          <p:cNvPr id="3" name="Content Placeholder 2">
            <a:extLst>
              <a:ext uri="{FF2B5EF4-FFF2-40B4-BE49-F238E27FC236}">
                <a16:creationId xmlns:a16="http://schemas.microsoft.com/office/drawing/2014/main" id="{817AAA89-4620-8C45-A37C-DD1AB9E0EF18}"/>
              </a:ext>
            </a:extLst>
          </p:cNvPr>
          <p:cNvSpPr txBox="1">
            <a:spLocks/>
          </p:cNvSpPr>
          <p:nvPr/>
        </p:nvSpPr>
        <p:spPr>
          <a:xfrm>
            <a:off x="180523" y="1667273"/>
            <a:ext cx="5204277" cy="5354240"/>
          </a:xfrm>
          <a:prstGeom prst="rect">
            <a:avLst/>
          </a:prstGeom>
        </p:spPr>
        <p:txBody>
          <a:bodyPr rtlCol="0">
            <a:normAutofit fontScale="77500" lnSpcReduction="20000"/>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defRPr/>
            </a:pPr>
            <a:r>
              <a:rPr lang="en-US" altLang="en-US" dirty="0"/>
              <a:t>Get rid of all food &amp; water</a:t>
            </a:r>
          </a:p>
          <a:p>
            <a:pPr lvl="1">
              <a:lnSpc>
                <a:spcPct val="120000"/>
              </a:lnSpc>
              <a:buFont typeface="Arial" panose="020B0604020202020204" pitchFamily="34" charset="0"/>
              <a:buChar char="–"/>
              <a:defRPr/>
            </a:pPr>
            <a:r>
              <a:rPr lang="en-US" altLang="en-US" dirty="0"/>
              <a:t>Keep garbage cans covered</a:t>
            </a:r>
          </a:p>
          <a:p>
            <a:pPr>
              <a:lnSpc>
                <a:spcPct val="120000"/>
              </a:lnSpc>
              <a:defRPr/>
            </a:pPr>
            <a:r>
              <a:rPr lang="en-US" altLang="en-US" dirty="0"/>
              <a:t>Seal or report openings bigger than a pencil width!</a:t>
            </a:r>
          </a:p>
          <a:p>
            <a:pPr>
              <a:lnSpc>
                <a:spcPct val="120000"/>
              </a:lnSpc>
              <a:defRPr/>
            </a:pPr>
            <a:r>
              <a:rPr lang="en-US" altLang="en-US" dirty="0"/>
              <a:t>Maintenance should:</a:t>
            </a:r>
          </a:p>
          <a:p>
            <a:pPr lvl="1">
              <a:lnSpc>
                <a:spcPct val="120000"/>
              </a:lnSpc>
              <a:buFont typeface="Arial" panose="020B0604020202020204" pitchFamily="34" charset="0"/>
              <a:buChar char="–"/>
              <a:defRPr/>
            </a:pPr>
            <a:r>
              <a:rPr lang="en-US" altLang="en-US" dirty="0"/>
              <a:t>Holes should be stuffed with copper mesh</a:t>
            </a:r>
          </a:p>
          <a:p>
            <a:pPr lvl="1">
              <a:lnSpc>
                <a:spcPct val="120000"/>
              </a:lnSpc>
              <a:buFont typeface="Arial" panose="020B0604020202020204" pitchFamily="34" charset="0"/>
              <a:buChar char="–"/>
              <a:defRPr/>
            </a:pPr>
            <a:r>
              <a:rPr lang="en-US" altLang="en-US" dirty="0"/>
              <a:t>Use silicone caulk, spray foam, spackle or cement</a:t>
            </a:r>
          </a:p>
          <a:p>
            <a:pPr lvl="1">
              <a:lnSpc>
                <a:spcPct val="120000"/>
              </a:lnSpc>
              <a:buFont typeface="Arial" panose="020B0604020202020204" pitchFamily="34" charset="0"/>
              <a:buChar char="–"/>
              <a:defRPr/>
            </a:pPr>
            <a:r>
              <a:rPr lang="en-US" altLang="en-US" dirty="0"/>
              <a:t>Sheet metal or screen for outside</a:t>
            </a:r>
          </a:p>
          <a:p>
            <a:pPr>
              <a:lnSpc>
                <a:spcPct val="120000"/>
              </a:lnSpc>
              <a:defRPr/>
            </a:pPr>
            <a:r>
              <a:rPr lang="en-US" altLang="en-US" dirty="0"/>
              <a:t>Use  snap traps</a:t>
            </a:r>
          </a:p>
          <a:p>
            <a:pPr>
              <a:lnSpc>
                <a:spcPct val="120000"/>
              </a:lnSpc>
              <a:defRPr/>
            </a:pPr>
            <a:r>
              <a:rPr lang="en-US" altLang="en-US" b="1" i="1" dirty="0">
                <a:solidFill>
                  <a:srgbClr val="FF0000"/>
                </a:solidFill>
              </a:rPr>
              <a:t>Don’</a:t>
            </a:r>
            <a:r>
              <a:rPr lang="en-US" altLang="ja-JP" b="1" i="1" dirty="0">
                <a:solidFill>
                  <a:srgbClr val="FF0000"/>
                </a:solidFill>
              </a:rPr>
              <a:t>t</a:t>
            </a:r>
            <a:r>
              <a:rPr lang="en-US" altLang="ja-JP" b="1" i="1" dirty="0"/>
              <a:t> </a:t>
            </a:r>
            <a:r>
              <a:rPr lang="en-US" altLang="ja-JP" i="1" dirty="0"/>
              <a:t>use poison in your home!</a:t>
            </a:r>
            <a:endParaRPr lang="en-US" altLang="en-US" i="1" dirty="0"/>
          </a:p>
        </p:txBody>
      </p:sp>
      <p:pic>
        <p:nvPicPr>
          <p:cNvPr id="4" name="Picture 3" descr="stuffit2">
            <a:extLst>
              <a:ext uri="{FF2B5EF4-FFF2-40B4-BE49-F238E27FC236}">
                <a16:creationId xmlns:a16="http://schemas.microsoft.com/office/drawing/2014/main" id="{CDF20DFA-BF52-524D-88F5-655400EEB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4549"/>
          <a:stretch>
            <a:fillRect/>
          </a:stretch>
        </p:blipFill>
        <p:spPr bwMode="auto">
          <a:xfrm>
            <a:off x="5290350" y="1649612"/>
            <a:ext cx="3829288" cy="245467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B251FA5-24D2-E943-BC1E-6B4FD213A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122" b="40741"/>
          <a:stretch>
            <a:fillRect/>
          </a:stretch>
        </p:blipFill>
        <p:spPr bwMode="auto">
          <a:xfrm>
            <a:off x="4968943" y="4229101"/>
            <a:ext cx="4150695" cy="209912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763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B13D8-898B-1041-B8C3-CAF3FAA62F5D}"/>
              </a:ext>
            </a:extLst>
          </p:cNvPr>
          <p:cNvSpPr>
            <a:spLocks noGrp="1"/>
          </p:cNvSpPr>
          <p:nvPr>
            <p:ph type="title"/>
          </p:nvPr>
        </p:nvSpPr>
        <p:spPr/>
        <p:txBody>
          <a:bodyPr/>
          <a:lstStyle/>
          <a:p>
            <a:pPr algn="l"/>
            <a:r>
              <a:rPr lang="en-US" sz="5400" b="1" dirty="0">
                <a:solidFill>
                  <a:schemeClr val="accent2">
                    <a:lumMod val="50000"/>
                  </a:schemeClr>
                </a:solidFill>
              </a:rPr>
              <a:t>How do they get in?</a:t>
            </a:r>
          </a:p>
        </p:txBody>
      </p:sp>
      <p:pic>
        <p:nvPicPr>
          <p:cNvPr id="3" name="Picture 2">
            <a:extLst>
              <a:ext uri="{FF2B5EF4-FFF2-40B4-BE49-F238E27FC236}">
                <a16:creationId xmlns:a16="http://schemas.microsoft.com/office/drawing/2014/main" id="{C738382C-4865-3F41-AE1F-098BB86C6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969529" y="1594201"/>
            <a:ext cx="7366740" cy="5525055"/>
          </a:xfrm>
          <a:prstGeom prst="rect">
            <a:avLst/>
          </a:prstGeom>
        </p:spPr>
      </p:pic>
      <p:sp>
        <p:nvSpPr>
          <p:cNvPr id="4" name="TextBox 3">
            <a:extLst>
              <a:ext uri="{FF2B5EF4-FFF2-40B4-BE49-F238E27FC236}">
                <a16:creationId xmlns:a16="http://schemas.microsoft.com/office/drawing/2014/main" id="{1CB2B1A8-27DA-D943-9F60-601F669CEEB7}"/>
              </a:ext>
            </a:extLst>
          </p:cNvPr>
          <p:cNvSpPr txBox="1"/>
          <p:nvPr/>
        </p:nvSpPr>
        <p:spPr>
          <a:xfrm>
            <a:off x="969529" y="5473005"/>
            <a:ext cx="7310870" cy="1384995"/>
          </a:xfrm>
          <a:prstGeom prst="rect">
            <a:avLst/>
          </a:prstGeom>
          <a:solidFill>
            <a:schemeClr val="bg1">
              <a:alpha val="41000"/>
            </a:schemeClr>
          </a:solidFill>
        </p:spPr>
        <p:txBody>
          <a:bodyPr wrap="square" rtlCol="0">
            <a:spAutoFit/>
          </a:bodyPr>
          <a:lstStyle/>
          <a:p>
            <a:pPr algn="ctr"/>
            <a:r>
              <a:rPr lang="en-US" sz="2800" b="1" dirty="0"/>
              <a:t>A mouse can fit through a hole the size of a dime and rat can fit through a hole the size of a quarter. Seal up those spaces</a:t>
            </a:r>
          </a:p>
        </p:txBody>
      </p:sp>
    </p:spTree>
    <p:extLst>
      <p:ext uri="{BB962C8B-B14F-4D97-AF65-F5344CB8AC3E}">
        <p14:creationId xmlns:p14="http://schemas.microsoft.com/office/powerpoint/2010/main" val="1650225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8"/>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21100" r="21100"/>
          <a:stretch>
            <a:fillRect/>
          </a:stretch>
        </p:blipFill>
        <p:spPr>
          <a:xfrm rot="5400000">
            <a:off x="2050256" y="-19016"/>
            <a:ext cx="4862113" cy="8410976"/>
          </a:xfrm>
          <a:prstGeom prst="rect">
            <a:avLst/>
          </a:prstGeom>
          <a:ln w="127000" cap="sq">
            <a:noFill/>
            <a:miter lim="800000"/>
          </a:ln>
          <a:effectLst/>
        </p:spPr>
      </p:pic>
      <p:sp>
        <p:nvSpPr>
          <p:cNvPr id="2" name="Title 1"/>
          <p:cNvSpPr>
            <a:spLocks noGrp="1"/>
          </p:cNvSpPr>
          <p:nvPr>
            <p:ph type="title"/>
          </p:nvPr>
        </p:nvSpPr>
        <p:spPr/>
        <p:txBody>
          <a:bodyPr/>
          <a:lstStyle/>
          <a:p>
            <a:pPr algn="l"/>
            <a:r>
              <a:rPr lang="en-US" sz="4800" b="1" dirty="0">
                <a:solidFill>
                  <a:schemeClr val="accent2">
                    <a:lumMod val="50000"/>
                  </a:schemeClr>
                </a:solidFill>
              </a:rPr>
              <a:t>Where do they live?</a:t>
            </a:r>
          </a:p>
        </p:txBody>
      </p:sp>
      <p:sp>
        <p:nvSpPr>
          <p:cNvPr id="3" name="Content Placeholder 2"/>
          <p:cNvSpPr>
            <a:spLocks noGrp="1"/>
          </p:cNvSpPr>
          <p:nvPr>
            <p:ph idx="1"/>
          </p:nvPr>
        </p:nvSpPr>
        <p:spPr>
          <a:xfrm>
            <a:off x="275824" y="1755415"/>
            <a:ext cx="4181876" cy="898575"/>
          </a:xfrm>
          <a:solidFill>
            <a:srgbClr val="000000">
              <a:alpha val="50196"/>
            </a:srgbClr>
          </a:solidFill>
        </p:spPr>
        <p:txBody>
          <a:bodyPr/>
          <a:lstStyle/>
          <a:p>
            <a:pPr marL="0" indent="0" algn="ctr">
              <a:buNone/>
            </a:pPr>
            <a:r>
              <a:rPr lang="en-US" b="1" dirty="0">
                <a:solidFill>
                  <a:schemeClr val="bg1"/>
                </a:solidFill>
              </a:rPr>
              <a:t>Clutter = hiding spaces</a:t>
            </a:r>
          </a:p>
          <a:p>
            <a:pPr algn="ctr"/>
            <a:endParaRPr lang="en-US" dirty="0"/>
          </a:p>
        </p:txBody>
      </p:sp>
    </p:spTree>
    <p:extLst>
      <p:ext uri="{BB962C8B-B14F-4D97-AF65-F5344CB8AC3E}">
        <p14:creationId xmlns:p14="http://schemas.microsoft.com/office/powerpoint/2010/main" val="1635030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427" y="1427550"/>
            <a:ext cx="8496413" cy="5374328"/>
          </a:xfrm>
          <a:prstGeom prst="rect">
            <a:avLst/>
          </a:prstGeom>
        </p:spPr>
      </p:pic>
      <p:sp>
        <p:nvSpPr>
          <p:cNvPr id="3" name="Down Arrow 2"/>
          <p:cNvSpPr/>
          <p:nvPr/>
        </p:nvSpPr>
        <p:spPr>
          <a:xfrm>
            <a:off x="4090737" y="3016251"/>
            <a:ext cx="345710" cy="97810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 name="TextBox 3">
            <a:extLst>
              <a:ext uri="{FF2B5EF4-FFF2-40B4-BE49-F238E27FC236}">
                <a16:creationId xmlns:a16="http://schemas.microsoft.com/office/drawing/2014/main" id="{11CAEDBB-4703-8748-9248-153F39E9E61C}"/>
              </a:ext>
            </a:extLst>
          </p:cNvPr>
          <p:cNvSpPr txBox="1"/>
          <p:nvPr/>
        </p:nvSpPr>
        <p:spPr>
          <a:xfrm>
            <a:off x="595125" y="1667903"/>
            <a:ext cx="8345715" cy="1107996"/>
          </a:xfrm>
          <a:prstGeom prst="rect">
            <a:avLst/>
          </a:prstGeom>
          <a:noFill/>
        </p:spPr>
        <p:txBody>
          <a:bodyPr wrap="square" rtlCol="0">
            <a:spAutoFit/>
          </a:bodyPr>
          <a:lstStyle/>
          <a:p>
            <a:r>
              <a:rPr lang="en-US" sz="3300" b="1" dirty="0">
                <a:solidFill>
                  <a:schemeClr val="accent2">
                    <a:lumMod val="50000"/>
                  </a:schemeClr>
                </a:solidFill>
              </a:rPr>
              <a:t>Look for signs (mouse trails) and report so a professional can treat</a:t>
            </a:r>
          </a:p>
        </p:txBody>
      </p:sp>
      <p:sp>
        <p:nvSpPr>
          <p:cNvPr id="5" name="Title 1">
            <a:extLst>
              <a:ext uri="{FF2B5EF4-FFF2-40B4-BE49-F238E27FC236}">
                <a16:creationId xmlns:a16="http://schemas.microsoft.com/office/drawing/2014/main" id="{DE473B87-521C-D249-A1B3-7E9AAC90E0E7}"/>
              </a:ext>
            </a:extLst>
          </p:cNvPr>
          <p:cNvSpPr txBox="1">
            <a:spLocks/>
          </p:cNvSpPr>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a:lstStyle>
          <a:p>
            <a:pPr algn="l"/>
            <a:r>
              <a:rPr lang="en-US" sz="4800" b="1">
                <a:solidFill>
                  <a:schemeClr val="accent2">
                    <a:lumMod val="50000"/>
                  </a:schemeClr>
                </a:solidFill>
              </a:rPr>
              <a:t>Where do they live?</a:t>
            </a:r>
            <a:endParaRPr lang="en-US" sz="4800" b="1" dirty="0">
              <a:solidFill>
                <a:schemeClr val="accent2">
                  <a:lumMod val="50000"/>
                </a:schemeClr>
              </a:solidFill>
            </a:endParaRPr>
          </a:p>
        </p:txBody>
      </p:sp>
    </p:spTree>
    <p:extLst>
      <p:ext uri="{BB962C8B-B14F-4D97-AF65-F5344CB8AC3E}">
        <p14:creationId xmlns:p14="http://schemas.microsoft.com/office/powerpoint/2010/main" val="47359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65645" y="1703988"/>
            <a:ext cx="9162688" cy="5154012"/>
          </a:xfrm>
          <a:prstGeom prst="rect">
            <a:avLst/>
          </a:prstGeom>
        </p:spPr>
      </p:pic>
      <p:sp>
        <p:nvSpPr>
          <p:cNvPr id="4" name="TextBox 3"/>
          <p:cNvSpPr txBox="1"/>
          <p:nvPr/>
        </p:nvSpPr>
        <p:spPr>
          <a:xfrm>
            <a:off x="1672967" y="5709734"/>
            <a:ext cx="6399863" cy="769441"/>
          </a:xfrm>
          <a:prstGeom prst="rect">
            <a:avLst/>
          </a:prstGeom>
          <a:solidFill>
            <a:schemeClr val="bg1">
              <a:alpha val="50000"/>
            </a:schemeClr>
          </a:solidFill>
        </p:spPr>
        <p:txBody>
          <a:bodyPr wrap="square" rtlCol="0">
            <a:spAutoFit/>
          </a:bodyPr>
          <a:lstStyle/>
          <a:p>
            <a:pPr algn="ctr"/>
            <a:r>
              <a:rPr lang="en-US" sz="4400" b="1" dirty="0"/>
              <a:t>Check under the stove!</a:t>
            </a:r>
          </a:p>
        </p:txBody>
      </p:sp>
      <p:sp>
        <p:nvSpPr>
          <p:cNvPr id="3" name="Down Arrow 2"/>
          <p:cNvSpPr/>
          <p:nvPr/>
        </p:nvSpPr>
        <p:spPr>
          <a:xfrm>
            <a:off x="2943922" y="2221992"/>
            <a:ext cx="558230" cy="174784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itle 1">
            <a:extLst>
              <a:ext uri="{FF2B5EF4-FFF2-40B4-BE49-F238E27FC236}">
                <a16:creationId xmlns:a16="http://schemas.microsoft.com/office/drawing/2014/main" id="{5BD425B0-BEE9-6C43-B85F-06101F40AE01}"/>
              </a:ext>
            </a:extLst>
          </p:cNvPr>
          <p:cNvSpPr txBox="1">
            <a:spLocks/>
          </p:cNvSpPr>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a:lstStyle>
          <a:p>
            <a:pPr algn="l"/>
            <a:r>
              <a:rPr lang="en-US" sz="4800" b="1">
                <a:solidFill>
                  <a:schemeClr val="accent2">
                    <a:lumMod val="50000"/>
                  </a:schemeClr>
                </a:solidFill>
              </a:rPr>
              <a:t>Where do they live?</a:t>
            </a:r>
            <a:endParaRPr lang="en-US" sz="4800" b="1" dirty="0">
              <a:solidFill>
                <a:schemeClr val="accent2">
                  <a:lumMod val="50000"/>
                </a:schemeClr>
              </a:solidFill>
            </a:endParaRPr>
          </a:p>
        </p:txBody>
      </p:sp>
    </p:spTree>
    <p:extLst>
      <p:ext uri="{BB962C8B-B14F-4D97-AF65-F5344CB8AC3E}">
        <p14:creationId xmlns:p14="http://schemas.microsoft.com/office/powerpoint/2010/main" val="2088196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9379"/>
            <a:ext cx="9118600" cy="5129213"/>
          </a:xfrm>
          <a:prstGeom prst="rect">
            <a:avLst/>
          </a:prstGeom>
        </p:spPr>
      </p:pic>
      <p:sp>
        <p:nvSpPr>
          <p:cNvPr id="3" name="TextBox 2">
            <a:extLst>
              <a:ext uri="{FF2B5EF4-FFF2-40B4-BE49-F238E27FC236}">
                <a16:creationId xmlns:a16="http://schemas.microsoft.com/office/drawing/2014/main" id="{42AB1702-7812-004E-8BBA-8FDCB2F53B61}"/>
              </a:ext>
            </a:extLst>
          </p:cNvPr>
          <p:cNvSpPr txBox="1"/>
          <p:nvPr/>
        </p:nvSpPr>
        <p:spPr>
          <a:xfrm>
            <a:off x="734787" y="5546473"/>
            <a:ext cx="7894074" cy="707886"/>
          </a:xfrm>
          <a:prstGeom prst="rect">
            <a:avLst/>
          </a:prstGeom>
          <a:noFill/>
        </p:spPr>
        <p:txBody>
          <a:bodyPr wrap="square" rtlCol="0">
            <a:spAutoFit/>
          </a:bodyPr>
          <a:lstStyle/>
          <a:p>
            <a:pPr algn="ctr"/>
            <a:r>
              <a:rPr lang="en-US" sz="4000" b="1" dirty="0"/>
              <a:t>Can you open the top of your stove? </a:t>
            </a:r>
          </a:p>
        </p:txBody>
      </p:sp>
      <p:sp>
        <p:nvSpPr>
          <p:cNvPr id="4" name="Title 1">
            <a:extLst>
              <a:ext uri="{FF2B5EF4-FFF2-40B4-BE49-F238E27FC236}">
                <a16:creationId xmlns:a16="http://schemas.microsoft.com/office/drawing/2014/main" id="{F7705576-61A1-EF45-B5A1-A80791F84DC7}"/>
              </a:ext>
            </a:extLst>
          </p:cNvPr>
          <p:cNvSpPr txBox="1">
            <a:spLocks/>
          </p:cNvSpPr>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a:lstStyle>
          <a:p>
            <a:pPr algn="l"/>
            <a:r>
              <a:rPr lang="en-US" sz="4800" b="1">
                <a:solidFill>
                  <a:schemeClr val="accent2">
                    <a:lumMod val="50000"/>
                  </a:schemeClr>
                </a:solidFill>
              </a:rPr>
              <a:t>Where do they live?</a:t>
            </a:r>
            <a:endParaRPr lang="en-US" sz="4800" b="1" dirty="0">
              <a:solidFill>
                <a:schemeClr val="accent2">
                  <a:lumMod val="50000"/>
                </a:schemeClr>
              </a:solidFill>
            </a:endParaRPr>
          </a:p>
        </p:txBody>
      </p:sp>
    </p:spTree>
    <p:extLst>
      <p:ext uri="{BB962C8B-B14F-4D97-AF65-F5344CB8AC3E}">
        <p14:creationId xmlns:p14="http://schemas.microsoft.com/office/powerpoint/2010/main" val="2154168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53108-3223-3849-A3B6-462DD81D6562}"/>
              </a:ext>
            </a:extLst>
          </p:cNvPr>
          <p:cNvSpPr>
            <a:spLocks noGrp="1"/>
          </p:cNvSpPr>
          <p:nvPr>
            <p:ph type="title"/>
          </p:nvPr>
        </p:nvSpPr>
        <p:spPr/>
        <p:txBody>
          <a:bodyPr/>
          <a:lstStyle/>
          <a:p>
            <a:pPr algn="l"/>
            <a:r>
              <a:rPr lang="en-US" sz="5400" b="1" dirty="0">
                <a:solidFill>
                  <a:schemeClr val="accent2">
                    <a:lumMod val="50000"/>
                  </a:schemeClr>
                </a:solidFill>
              </a:rPr>
              <a:t>What’s a Pest?</a:t>
            </a:r>
          </a:p>
        </p:txBody>
      </p:sp>
      <p:sp>
        <p:nvSpPr>
          <p:cNvPr id="5" name="Content Placeholder 2">
            <a:extLst>
              <a:ext uri="{FF2B5EF4-FFF2-40B4-BE49-F238E27FC236}">
                <a16:creationId xmlns:a16="http://schemas.microsoft.com/office/drawing/2014/main" id="{470297F7-C7B6-B742-8F05-C7F330AE572F}"/>
              </a:ext>
            </a:extLst>
          </p:cNvPr>
          <p:cNvSpPr txBox="1">
            <a:spLocks/>
          </p:cNvSpPr>
          <p:nvPr/>
        </p:nvSpPr>
        <p:spPr>
          <a:xfrm>
            <a:off x="0" y="1809296"/>
            <a:ext cx="4726783" cy="4143375"/>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charset="0"/>
              <a:buNone/>
            </a:pPr>
            <a:r>
              <a:rPr lang="ja-JP" altLang="en-US" b="1" i="1">
                <a:ea typeface="MS PGothic" charset="-128"/>
              </a:rPr>
              <a:t>“</a:t>
            </a:r>
            <a:r>
              <a:rPr lang="en-US" altLang="ja-JP" b="1" i="1" dirty="0">
                <a:ea typeface="MS PGothic" charset="-128"/>
              </a:rPr>
              <a:t>Any destructive or troublesome organism</a:t>
            </a:r>
            <a:r>
              <a:rPr lang="ja-JP" altLang="en-US" b="1" i="1">
                <a:ea typeface="MS PGothic" charset="-128"/>
              </a:rPr>
              <a:t>”</a:t>
            </a:r>
            <a:endParaRPr lang="en-US" altLang="en-US" dirty="0"/>
          </a:p>
          <a:p>
            <a:pPr>
              <a:buFont typeface="Arial" charset="0"/>
              <a:buNone/>
            </a:pPr>
            <a:r>
              <a:rPr lang="en-US" altLang="en-US" i="1" dirty="0"/>
              <a:t>Something we don’</a:t>
            </a:r>
            <a:r>
              <a:rPr lang="en-US" altLang="ja-JP" i="1" dirty="0">
                <a:ea typeface="MS PGothic" charset="-128"/>
              </a:rPr>
              <a:t>t like, where we don’t want it!</a:t>
            </a:r>
          </a:p>
          <a:p>
            <a:endParaRPr lang="en-US" altLang="en-US" dirty="0"/>
          </a:p>
        </p:txBody>
      </p:sp>
      <p:pic>
        <p:nvPicPr>
          <p:cNvPr id="6" name="Picture 4" descr="Chewed%20%20wire">
            <a:extLst>
              <a:ext uri="{FF2B5EF4-FFF2-40B4-BE49-F238E27FC236}">
                <a16:creationId xmlns:a16="http://schemas.microsoft.com/office/drawing/2014/main" id="{F0891A0B-EB0F-9E48-905C-CF64E5C50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638" b="23553"/>
          <a:stretch>
            <a:fillRect/>
          </a:stretch>
        </p:blipFill>
        <p:spPr bwMode="auto">
          <a:xfrm>
            <a:off x="5384529" y="1897423"/>
            <a:ext cx="2661698" cy="9860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TextBox 7">
            <a:extLst>
              <a:ext uri="{FF2B5EF4-FFF2-40B4-BE49-F238E27FC236}">
                <a16:creationId xmlns:a16="http://schemas.microsoft.com/office/drawing/2014/main" id="{E300A90D-831E-AC43-B21A-2F798E3A690C}"/>
              </a:ext>
            </a:extLst>
          </p:cNvPr>
          <p:cNvSpPr txBox="1">
            <a:spLocks noChangeArrowheads="1"/>
          </p:cNvSpPr>
          <p:nvPr/>
        </p:nvSpPr>
        <p:spPr bwMode="auto">
          <a:xfrm>
            <a:off x="5200650" y="3037285"/>
            <a:ext cx="26081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en-US" sz="1350">
                <a:cs typeface="Arial" charset="0"/>
              </a:rPr>
              <a:t>Rodent-chewed wire – fire hazard!</a:t>
            </a:r>
          </a:p>
        </p:txBody>
      </p:sp>
      <p:sp>
        <p:nvSpPr>
          <p:cNvPr id="8" name="TextBox 8">
            <a:extLst>
              <a:ext uri="{FF2B5EF4-FFF2-40B4-BE49-F238E27FC236}">
                <a16:creationId xmlns:a16="http://schemas.microsoft.com/office/drawing/2014/main" id="{C01D0A75-724F-C543-B714-83BF62E295B1}"/>
              </a:ext>
            </a:extLst>
          </p:cNvPr>
          <p:cNvSpPr txBox="1">
            <a:spLocks noChangeArrowheads="1"/>
          </p:cNvSpPr>
          <p:nvPr/>
        </p:nvSpPr>
        <p:spPr bwMode="auto">
          <a:xfrm>
            <a:off x="6618263" y="5490078"/>
            <a:ext cx="19749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charset="0"/>
              </a:defRPr>
            </a:lvl1pPr>
            <a:lvl2pPr marL="742950" indent="-285750" eaLnBrk="0" hangingPunct="0">
              <a:spcBef>
                <a:spcPct val="20000"/>
              </a:spcBef>
              <a:buFont typeface="Arial" charset="0"/>
              <a:buChar char="–"/>
              <a:defRPr sz="2800">
                <a:solidFill>
                  <a:schemeClr val="tx1"/>
                </a:solidFill>
                <a:latin typeface="Calibri" charset="0"/>
              </a:defRPr>
            </a:lvl2pPr>
            <a:lvl3pPr marL="1143000" indent="-228600" eaLnBrk="0" hangingPunct="0">
              <a:spcBef>
                <a:spcPct val="20000"/>
              </a:spcBef>
              <a:buFont typeface="Arial" charset="0"/>
              <a:buChar char="•"/>
              <a:defRPr sz="2400">
                <a:solidFill>
                  <a:schemeClr val="tx1"/>
                </a:solidFill>
                <a:latin typeface="Calibri" charset="0"/>
              </a:defRPr>
            </a:lvl3pPr>
            <a:lvl4pPr marL="1600200" indent="-228600" eaLnBrk="0" hangingPunct="0">
              <a:spcBef>
                <a:spcPct val="20000"/>
              </a:spcBef>
              <a:buFont typeface="Arial" charset="0"/>
              <a:buChar char="–"/>
              <a:defRPr sz="2000">
                <a:solidFill>
                  <a:schemeClr val="tx1"/>
                </a:solidFill>
                <a:latin typeface="Calibri" charset="0"/>
              </a:defRPr>
            </a:lvl4pPr>
            <a:lvl5pPr marL="2057400" indent="-228600" eaLnBrk="0" hangingPunct="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pPr>
            <a:r>
              <a:rPr lang="en-US" altLang="en-US" sz="1350" dirty="0">
                <a:cs typeface="Arial" charset="0"/>
              </a:rPr>
              <a:t>Mice nesting – wherever!</a:t>
            </a:r>
          </a:p>
        </p:txBody>
      </p:sp>
      <p:pic>
        <p:nvPicPr>
          <p:cNvPr id="9" name="Picture 2">
            <a:extLst>
              <a:ext uri="{FF2B5EF4-FFF2-40B4-BE49-F238E27FC236}">
                <a16:creationId xmlns:a16="http://schemas.microsoft.com/office/drawing/2014/main" id="{7E7C62BC-7EDB-1F44-B950-F8B83D7316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8389" y="3487814"/>
            <a:ext cx="2914649" cy="199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358F6C89-23F0-EA47-96B3-B0E72159E6AE}"/>
              </a:ext>
            </a:extLst>
          </p:cNvPr>
          <p:cNvPicPr>
            <a:picLocks noChangeAspect="1"/>
          </p:cNvPicPr>
          <p:nvPr/>
        </p:nvPicPr>
        <p:blipFill rotWithShape="1">
          <a:blip r:embed="rId4"/>
          <a:srcRect l="24656" t="23707" r="25284" b="33658"/>
          <a:stretch/>
        </p:blipFill>
        <p:spPr>
          <a:xfrm>
            <a:off x="3561738" y="4075967"/>
            <a:ext cx="2326861" cy="2642351"/>
          </a:xfrm>
          <a:prstGeom prst="rect">
            <a:avLst/>
          </a:prstGeom>
        </p:spPr>
      </p:pic>
      <p:pic>
        <p:nvPicPr>
          <p:cNvPr id="11" name="Picture 10">
            <a:extLst>
              <a:ext uri="{FF2B5EF4-FFF2-40B4-BE49-F238E27FC236}">
                <a16:creationId xmlns:a16="http://schemas.microsoft.com/office/drawing/2014/main" id="{0C5316BE-1B98-5140-9721-920D8DF25209}"/>
              </a:ext>
            </a:extLst>
          </p:cNvPr>
          <p:cNvPicPr>
            <a:picLocks noChangeAspect="1"/>
          </p:cNvPicPr>
          <p:nvPr/>
        </p:nvPicPr>
        <p:blipFill rotWithShape="1">
          <a:blip r:embed="rId5"/>
          <a:srcRect l="13522" t="12134"/>
          <a:stretch/>
        </p:blipFill>
        <p:spPr>
          <a:xfrm>
            <a:off x="85476" y="4040167"/>
            <a:ext cx="3031241" cy="2678151"/>
          </a:xfrm>
          <a:prstGeom prst="rect">
            <a:avLst/>
          </a:prstGeom>
        </p:spPr>
      </p:pic>
    </p:spTree>
    <p:extLst>
      <p:ext uri="{BB962C8B-B14F-4D97-AF65-F5344CB8AC3E}">
        <p14:creationId xmlns:p14="http://schemas.microsoft.com/office/powerpoint/2010/main" val="33081245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8005" y="4794174"/>
            <a:ext cx="2171700" cy="2000250"/>
          </a:xfrm>
          <a:prstGeom prst="rect">
            <a:avLst/>
          </a:prstGeom>
          <a:noFill/>
          <a:ln w="6350">
            <a:noFill/>
            <a:miter lim="800000"/>
            <a:headEnd/>
            <a:tailEnd/>
          </a:ln>
          <a:effectLst/>
          <a:extLst>
            <a:ext uri="{909E8E84-426E-40DD-AFC4-6F175D3DCCD1}">
              <a14:hiddenFill xmlns:a14="http://schemas.microsoft.com/office/drawing/2010/main">
                <a:solidFill>
                  <a:srgbClr val="FFFFFF"/>
                </a:solidFill>
              </a14:hiddenFill>
            </a:ext>
          </a:extLst>
        </p:spPr>
      </p:pic>
      <p:pic>
        <p:nvPicPr>
          <p:cNvPr id="62468"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3266" y="1627143"/>
            <a:ext cx="2520724" cy="2003513"/>
          </a:xfrm>
          <a:prstGeom prst="rect">
            <a:avLst/>
          </a:prstGeom>
          <a:noFill/>
          <a:ln w="6350">
            <a:noFill/>
            <a:miter lim="800000"/>
            <a:headEnd/>
            <a:tailEnd/>
          </a:ln>
          <a:effectLst/>
          <a:extLst>
            <a:ext uri="{909E8E84-426E-40DD-AFC4-6F175D3DCCD1}">
              <a14:hiddenFill xmlns:a14="http://schemas.microsoft.com/office/drawing/2010/main">
                <a:solidFill>
                  <a:srgbClr val="FFFFFF"/>
                </a:solidFill>
              </a14:hiddenFill>
            </a:ext>
          </a:extLst>
        </p:spPr>
      </p:pic>
      <p:sp>
        <p:nvSpPr>
          <p:cNvPr id="62469" name="Rectangle 33"/>
          <p:cNvSpPr>
            <a:spLocks noGrp="1" noChangeArrowheads="1"/>
          </p:cNvSpPr>
          <p:nvPr>
            <p:ph type="title"/>
          </p:nvPr>
        </p:nvSpPr>
        <p:spPr>
          <a:xfrm>
            <a:off x="304800" y="536971"/>
            <a:ext cx="8360229" cy="685800"/>
          </a:xfrm>
        </p:spPr>
        <p:txBody>
          <a:bodyPr/>
          <a:lstStyle/>
          <a:p>
            <a:pPr algn="l"/>
            <a:r>
              <a:rPr lang="en-US" altLang="en-US" b="1" dirty="0">
                <a:solidFill>
                  <a:schemeClr val="accent2">
                    <a:lumMod val="50000"/>
                  </a:schemeClr>
                </a:solidFill>
              </a:rPr>
              <a:t>How should we get rid of them?</a:t>
            </a:r>
          </a:p>
        </p:txBody>
      </p:sp>
      <p:sp>
        <p:nvSpPr>
          <p:cNvPr id="62470" name="Rectangle 34"/>
          <p:cNvSpPr>
            <a:spLocks noGrp="1" noChangeArrowheads="1"/>
          </p:cNvSpPr>
          <p:nvPr>
            <p:ph sz="half" idx="1"/>
          </p:nvPr>
        </p:nvSpPr>
        <p:spPr>
          <a:xfrm>
            <a:off x="157163" y="1771650"/>
            <a:ext cx="3486150" cy="1714500"/>
          </a:xfrm>
        </p:spPr>
        <p:txBody>
          <a:bodyPr/>
          <a:lstStyle/>
          <a:p>
            <a:pPr marL="0" indent="0">
              <a:spcBef>
                <a:spcPts val="450"/>
              </a:spcBef>
              <a:buNone/>
            </a:pPr>
            <a:r>
              <a:rPr lang="en-US" altLang="en-US" dirty="0"/>
              <a:t>TRAPS</a:t>
            </a:r>
          </a:p>
          <a:p>
            <a:pPr>
              <a:spcBef>
                <a:spcPts val="450"/>
              </a:spcBef>
            </a:pPr>
            <a:r>
              <a:rPr lang="en-US" altLang="en-US" dirty="0"/>
              <a:t>Effective and reusable</a:t>
            </a:r>
          </a:p>
          <a:p>
            <a:pPr>
              <a:spcBef>
                <a:spcPts val="450"/>
              </a:spcBef>
            </a:pPr>
            <a:r>
              <a:rPr lang="en-US" altLang="en-US" dirty="0"/>
              <a:t>More ARE better</a:t>
            </a:r>
          </a:p>
          <a:p>
            <a:pPr>
              <a:spcBef>
                <a:spcPts val="450"/>
              </a:spcBef>
            </a:pPr>
            <a:r>
              <a:rPr lang="en-US" altLang="en-US" dirty="0"/>
              <a:t>Check often</a:t>
            </a:r>
          </a:p>
          <a:p>
            <a:pPr>
              <a:spcBef>
                <a:spcPts val="450"/>
              </a:spcBef>
            </a:pPr>
            <a:r>
              <a:rPr lang="en-US" altLang="en-US" b="1" dirty="0"/>
              <a:t>Placement is key</a:t>
            </a:r>
          </a:p>
        </p:txBody>
      </p:sp>
      <p:pic>
        <p:nvPicPr>
          <p:cNvPr id="8" name="Picture 7">
            <a:extLst>
              <a:ext uri="{FF2B5EF4-FFF2-40B4-BE49-F238E27FC236}">
                <a16:creationId xmlns:a16="http://schemas.microsoft.com/office/drawing/2014/main" id="{8A9EB4CD-5792-944B-BA7F-8DD2471C083D}"/>
              </a:ext>
            </a:extLst>
          </p:cNvPr>
          <p:cNvPicPr/>
          <p:nvPr/>
        </p:nvPicPr>
        <p:blipFill>
          <a:blip r:embed="rId5">
            <a:extLst>
              <a:ext uri="{BEBA8EAE-BF5A-486C-A8C5-ECC9F3942E4B}">
                <a14:imgProps xmlns:a14="http://schemas.microsoft.com/office/drawing/2010/main">
                  <a14:imgLayer>
                    <a14:imgEffect>
                      <a14:brightnessContrast bright="19000"/>
                    </a14:imgEffect>
                  </a14:imgLayer>
                </a14:imgProps>
              </a:ext>
              <a:ext uri="{28A0092B-C50C-407E-A947-70E740481C1C}">
                <a14:useLocalDpi xmlns:a14="http://schemas.microsoft.com/office/drawing/2010/main" val="0"/>
              </a:ext>
            </a:extLst>
          </a:blip>
          <a:stretch>
            <a:fillRect/>
          </a:stretch>
        </p:blipFill>
        <p:spPr>
          <a:xfrm>
            <a:off x="5003256" y="3663484"/>
            <a:ext cx="4140744" cy="3194516"/>
          </a:xfrm>
          <a:prstGeom prst="rect">
            <a:avLst/>
          </a:prstGeom>
        </p:spPr>
      </p:pic>
    </p:spTree>
    <p:extLst>
      <p:ext uri="{BB962C8B-B14F-4D97-AF65-F5344CB8AC3E}">
        <p14:creationId xmlns:p14="http://schemas.microsoft.com/office/powerpoint/2010/main" val="2089961688"/>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7" name="Picture 13" descr="100_5397"/>
          <p:cNvPicPr>
            <a:picLocks noChangeAspect="1" noChangeArrowheads="1"/>
          </p:cNvPicPr>
          <p:nvPr/>
        </p:nvPicPr>
        <p:blipFill>
          <a:blip r:embed="rId3">
            <a:extLst>
              <a:ext uri="{28A0092B-C50C-407E-A947-70E740481C1C}">
                <a14:useLocalDpi xmlns:a14="http://schemas.microsoft.com/office/drawing/2010/main" val="0"/>
              </a:ext>
            </a:extLst>
          </a:blip>
          <a:srcRect t="17073"/>
          <a:stretch>
            <a:fillRect/>
          </a:stretch>
        </p:blipFill>
        <p:spPr bwMode="auto">
          <a:xfrm>
            <a:off x="457200" y="1653122"/>
            <a:ext cx="8066314" cy="5016853"/>
          </a:xfrm>
          <a:prstGeom prst="rect">
            <a:avLst/>
          </a:prstGeom>
          <a:noFill/>
          <a:ln w="3175">
            <a:noFill/>
            <a:miter lim="800000"/>
            <a:headEnd/>
            <a:tailEnd/>
          </a:ln>
          <a:effectLst/>
          <a:extLst>
            <a:ext uri="{909E8E84-426E-40DD-AFC4-6F175D3DCCD1}">
              <a14:hiddenFill xmlns:a14="http://schemas.microsoft.com/office/drawing/2010/main">
                <a:solidFill>
                  <a:srgbClr val="FFFFFF"/>
                </a:solidFill>
              </a14:hiddenFill>
            </a:ext>
          </a:extLst>
        </p:spPr>
      </p:pic>
      <p:sp>
        <p:nvSpPr>
          <p:cNvPr id="64514" name="Text Box 4"/>
          <p:cNvSpPr txBox="1">
            <a:spLocks noChangeArrowheads="1"/>
          </p:cNvSpPr>
          <p:nvPr/>
        </p:nvSpPr>
        <p:spPr bwMode="auto">
          <a:xfrm>
            <a:off x="1771650" y="2171701"/>
            <a:ext cx="20002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endParaRPr lang="en-US" altLang="en-US" sz="1350">
              <a:ea typeface="Osaka" charset="-128"/>
            </a:endParaRPr>
          </a:p>
        </p:txBody>
      </p:sp>
      <p:sp>
        <p:nvSpPr>
          <p:cNvPr id="64515" name="Rectangle 10"/>
          <p:cNvSpPr>
            <a:spLocks noGrp="1" noChangeArrowheads="1"/>
          </p:cNvSpPr>
          <p:nvPr>
            <p:ph type="title"/>
          </p:nvPr>
        </p:nvSpPr>
        <p:spPr/>
        <p:txBody>
          <a:bodyPr/>
          <a:lstStyle/>
          <a:p>
            <a:pPr algn="l"/>
            <a:r>
              <a:rPr lang="en-US" altLang="en-US" sz="4800" b="1" dirty="0">
                <a:solidFill>
                  <a:schemeClr val="accent2">
                    <a:lumMod val="50000"/>
                  </a:schemeClr>
                </a:solidFill>
              </a:rPr>
              <a:t>Trap placement is key</a:t>
            </a:r>
          </a:p>
        </p:txBody>
      </p:sp>
      <p:sp>
        <p:nvSpPr>
          <p:cNvPr id="64516" name="Rectangle 11"/>
          <p:cNvSpPr>
            <a:spLocks noGrp="1" noChangeArrowheads="1"/>
          </p:cNvSpPr>
          <p:nvPr>
            <p:ph idx="1"/>
          </p:nvPr>
        </p:nvSpPr>
        <p:spPr>
          <a:xfrm>
            <a:off x="457201" y="2041071"/>
            <a:ext cx="2808514" cy="4016829"/>
          </a:xfrm>
          <a:solidFill>
            <a:schemeClr val="bg1">
              <a:alpha val="50000"/>
            </a:schemeClr>
          </a:solidFill>
        </p:spPr>
        <p:txBody>
          <a:bodyPr/>
          <a:lstStyle/>
          <a:p>
            <a:pPr marL="0" indent="0" algn="ctr">
              <a:buNone/>
            </a:pPr>
            <a:r>
              <a:rPr lang="en-US" altLang="en-US" b="1" dirty="0">
                <a:solidFill>
                  <a:srgbClr val="000000"/>
                </a:solidFill>
              </a:rPr>
              <a:t>Place the trap against the wall where rodents travel. (The bait side of the trap should touch the wall.)</a:t>
            </a:r>
          </a:p>
          <a:p>
            <a:pPr marL="0" indent="0" algn="ctr">
              <a:buNone/>
            </a:pPr>
            <a:endParaRPr lang="en-US" altLang="en-US" dirty="0">
              <a:solidFill>
                <a:srgbClr val="000000"/>
              </a:solidFill>
            </a:endParaRPr>
          </a:p>
          <a:p>
            <a:pPr marL="0" indent="0" algn="ctr"/>
            <a:endParaRPr lang="en-US" altLang="en-US" dirty="0">
              <a:solidFill>
                <a:srgbClr val="000000"/>
              </a:solidFill>
            </a:endParaRPr>
          </a:p>
        </p:txBody>
      </p:sp>
    </p:spTree>
    <p:extLst>
      <p:ext uri="{BB962C8B-B14F-4D97-AF65-F5344CB8AC3E}">
        <p14:creationId xmlns:p14="http://schemas.microsoft.com/office/powerpoint/2010/main" val="2357003080"/>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accent2">
                    <a:lumMod val="50000"/>
                  </a:schemeClr>
                </a:solidFill>
              </a:rPr>
              <a:t>Cleaning mouse droppings will</a:t>
            </a:r>
          </a:p>
        </p:txBody>
      </p:sp>
      <p:sp>
        <p:nvSpPr>
          <p:cNvPr id="3" name="Content Placeholder 2"/>
          <p:cNvSpPr>
            <a:spLocks noGrp="1"/>
          </p:cNvSpPr>
          <p:nvPr>
            <p:ph idx="1"/>
          </p:nvPr>
        </p:nvSpPr>
        <p:spPr>
          <a:xfrm>
            <a:off x="457200" y="2092001"/>
            <a:ext cx="4275874" cy="4148139"/>
          </a:xfrm>
        </p:spPr>
        <p:txBody>
          <a:bodyPr/>
          <a:lstStyle/>
          <a:p>
            <a:r>
              <a:rPr lang="en-US" dirty="0"/>
              <a:t>Remove allergens and irritants that can cause or trigger asthma</a:t>
            </a:r>
          </a:p>
          <a:p>
            <a:r>
              <a:rPr lang="en-US" dirty="0"/>
              <a:t>Kill germs and contaminants that cause illness</a:t>
            </a:r>
          </a:p>
        </p:txBody>
      </p:sp>
      <p:pic>
        <p:nvPicPr>
          <p:cNvPr id="5" name="Picture 4">
            <a:extLst>
              <a:ext uri="{FF2B5EF4-FFF2-40B4-BE49-F238E27FC236}">
                <a16:creationId xmlns:a16="http://schemas.microsoft.com/office/drawing/2014/main" id="{2E50868E-9BC6-1A4A-BB0F-C64C172269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2357" y="1671638"/>
            <a:ext cx="3697282" cy="4988866"/>
          </a:xfrm>
          <a:prstGeom prst="rect">
            <a:avLst/>
          </a:prstGeom>
        </p:spPr>
      </p:pic>
    </p:spTree>
    <p:extLst>
      <p:ext uri="{BB962C8B-B14F-4D97-AF65-F5344CB8AC3E}">
        <p14:creationId xmlns:p14="http://schemas.microsoft.com/office/powerpoint/2010/main" val="19238728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5" name="Rectangle 23"/>
          <p:cNvSpPr>
            <a:spLocks noGrp="1" noChangeArrowheads="1"/>
          </p:cNvSpPr>
          <p:nvPr>
            <p:ph type="title"/>
          </p:nvPr>
        </p:nvSpPr>
        <p:spPr>
          <a:xfrm>
            <a:off x="527249" y="262319"/>
            <a:ext cx="6708046" cy="1337797"/>
          </a:xfrm>
        </p:spPr>
        <p:txBody>
          <a:bodyPr/>
          <a:lstStyle/>
          <a:p>
            <a:pPr algn="l"/>
            <a:r>
              <a:rPr lang="en-US" altLang="en-US" sz="4800" b="1" dirty="0">
                <a:solidFill>
                  <a:schemeClr val="accent2">
                    <a:lumMod val="50000"/>
                  </a:schemeClr>
                </a:solidFill>
              </a:rPr>
              <a:t>One mouse, one year…</a:t>
            </a:r>
          </a:p>
        </p:txBody>
      </p:sp>
      <p:sp>
        <p:nvSpPr>
          <p:cNvPr id="37889" name="Rectangle 6"/>
          <p:cNvSpPr>
            <a:spLocks noGrp="1" noChangeArrowheads="1"/>
          </p:cNvSpPr>
          <p:nvPr>
            <p:ph type="sldNum" sz="quarter" idx="12"/>
          </p:nvPr>
        </p:nvSpPr>
        <p:spPr>
          <a:xfrm>
            <a:off x="6206359" y="6635080"/>
            <a:ext cx="2480441" cy="42735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800">
                <a:solidFill>
                  <a:schemeClr val="tx1"/>
                </a:solidFill>
                <a:latin typeface="Arial" charset="0"/>
                <a:ea typeface="ＭＳ Ｐゴシック" charset="-128"/>
              </a:defRPr>
            </a:lvl1pPr>
            <a:lvl2pPr marL="557213" indent="-214313" eaLnBrk="0" hangingPunct="0">
              <a:defRPr sz="1800">
                <a:solidFill>
                  <a:schemeClr val="tx1"/>
                </a:solidFill>
                <a:latin typeface="Arial" charset="0"/>
                <a:ea typeface="ＭＳ Ｐゴシック" charset="-128"/>
              </a:defRPr>
            </a:lvl2pPr>
            <a:lvl3pPr marL="857250" indent="-171450" eaLnBrk="0" hangingPunct="0">
              <a:defRPr sz="1800">
                <a:solidFill>
                  <a:schemeClr val="tx1"/>
                </a:solidFill>
                <a:latin typeface="Arial" charset="0"/>
                <a:ea typeface="ＭＳ Ｐゴシック" charset="-128"/>
              </a:defRPr>
            </a:lvl3pPr>
            <a:lvl4pPr marL="1200150" indent="-171450" eaLnBrk="0" hangingPunct="0">
              <a:defRPr sz="1800">
                <a:solidFill>
                  <a:schemeClr val="tx1"/>
                </a:solidFill>
                <a:latin typeface="Arial" charset="0"/>
                <a:ea typeface="ＭＳ Ｐゴシック" charset="-128"/>
              </a:defRPr>
            </a:lvl4pPr>
            <a:lvl5pPr marL="1543050" indent="-171450" eaLnBrk="0" hangingPunct="0">
              <a:defRPr sz="1800">
                <a:solidFill>
                  <a:schemeClr val="tx1"/>
                </a:solidFill>
                <a:latin typeface="Arial" charset="0"/>
                <a:ea typeface="ＭＳ Ｐゴシック" charset="-128"/>
              </a:defRPr>
            </a:lvl5pPr>
            <a:lvl6pPr marL="1885950" indent="-171450" eaLnBrk="0" fontAlgn="base" hangingPunct="0">
              <a:spcBef>
                <a:spcPct val="0"/>
              </a:spcBef>
              <a:spcAft>
                <a:spcPct val="0"/>
              </a:spcAft>
              <a:defRPr sz="1800">
                <a:solidFill>
                  <a:schemeClr val="tx1"/>
                </a:solidFill>
                <a:latin typeface="Arial" charset="0"/>
                <a:ea typeface="ＭＳ Ｐゴシック" charset="-128"/>
              </a:defRPr>
            </a:lvl6pPr>
            <a:lvl7pPr marL="2228850" indent="-171450" eaLnBrk="0" fontAlgn="base" hangingPunct="0">
              <a:spcBef>
                <a:spcPct val="0"/>
              </a:spcBef>
              <a:spcAft>
                <a:spcPct val="0"/>
              </a:spcAft>
              <a:defRPr sz="1800">
                <a:solidFill>
                  <a:schemeClr val="tx1"/>
                </a:solidFill>
                <a:latin typeface="Arial" charset="0"/>
                <a:ea typeface="ＭＳ Ｐゴシック" charset="-128"/>
              </a:defRPr>
            </a:lvl7pPr>
            <a:lvl8pPr marL="2571750" indent="-171450" eaLnBrk="0" fontAlgn="base" hangingPunct="0">
              <a:spcBef>
                <a:spcPct val="0"/>
              </a:spcBef>
              <a:spcAft>
                <a:spcPct val="0"/>
              </a:spcAft>
              <a:defRPr sz="1800">
                <a:solidFill>
                  <a:schemeClr val="tx1"/>
                </a:solidFill>
                <a:latin typeface="Arial" charset="0"/>
                <a:ea typeface="ＭＳ Ｐゴシック" charset="-128"/>
              </a:defRPr>
            </a:lvl8pPr>
            <a:lvl9pPr marL="2914650" indent="-171450" eaLnBrk="0" fontAlgn="base" hangingPunct="0">
              <a:spcBef>
                <a:spcPct val="0"/>
              </a:spcBef>
              <a:spcAft>
                <a:spcPct val="0"/>
              </a:spcAft>
              <a:defRPr sz="1800">
                <a:solidFill>
                  <a:schemeClr val="tx1"/>
                </a:solidFill>
                <a:latin typeface="Arial" charset="0"/>
                <a:ea typeface="ＭＳ Ｐゴシック" charset="-128"/>
              </a:defRPr>
            </a:lvl9pPr>
          </a:lstStyle>
          <a:p>
            <a:fld id="{DE8FA6DE-ADAA-F249-B404-181D18A6B8E5}" type="slidenum">
              <a:rPr lang="en-US" altLang="en-US" sz="1050">
                <a:ea typeface="Osaka" charset="-128"/>
              </a:rPr>
              <a:pPr/>
              <a:t>33</a:t>
            </a:fld>
            <a:endParaRPr lang="en-US" altLang="en-US" sz="1050">
              <a:ea typeface="Osaka" charset="-128"/>
            </a:endParaRPr>
          </a:p>
        </p:txBody>
      </p:sp>
      <p:pic>
        <p:nvPicPr>
          <p:cNvPr id="37890" name="Picture 22" descr="Mouse above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280958">
            <a:off x="5868634" y="2751174"/>
            <a:ext cx="2895773" cy="146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21" descr="Mouse above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297235">
            <a:off x="3765521" y="4705052"/>
            <a:ext cx="2622639" cy="121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20" descr="Mouse above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847231">
            <a:off x="2479967" y="5173422"/>
            <a:ext cx="2104244" cy="97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19" descr="Mouse above 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232985">
            <a:off x="1555361" y="5382639"/>
            <a:ext cx="1406080" cy="649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ctangle 3"/>
          <p:cNvSpPr>
            <a:spLocks noChangeArrowheads="1"/>
          </p:cNvSpPr>
          <p:nvPr/>
        </p:nvSpPr>
        <p:spPr bwMode="auto">
          <a:xfrm>
            <a:off x="1649186" y="1843185"/>
            <a:ext cx="5780314" cy="381272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350">
              <a:ea typeface="Osaka" charset="-128"/>
            </a:endParaRPr>
          </a:p>
        </p:txBody>
      </p:sp>
      <p:sp>
        <p:nvSpPr>
          <p:cNvPr id="37895" name="Text Box 4"/>
          <p:cNvSpPr txBox="1">
            <a:spLocks noChangeArrowheads="1"/>
          </p:cNvSpPr>
          <p:nvPr/>
        </p:nvSpPr>
        <p:spPr bwMode="auto">
          <a:xfrm>
            <a:off x="2078701" y="5600831"/>
            <a:ext cx="107380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500" b="1">
                <a:ea typeface="Osaka" charset="-128"/>
              </a:rPr>
              <a:t>January</a:t>
            </a:r>
          </a:p>
        </p:txBody>
      </p:sp>
      <p:sp>
        <p:nvSpPr>
          <p:cNvPr id="37896" name="Text Box 5"/>
          <p:cNvSpPr txBox="1">
            <a:spLocks noChangeArrowheads="1"/>
          </p:cNvSpPr>
          <p:nvPr/>
        </p:nvSpPr>
        <p:spPr bwMode="auto">
          <a:xfrm>
            <a:off x="6491452" y="5600831"/>
            <a:ext cx="139524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pPr>
            <a:r>
              <a:rPr lang="en-US" altLang="en-US" sz="1500" b="1">
                <a:ea typeface="Osaka" charset="-128"/>
              </a:rPr>
              <a:t>December</a:t>
            </a:r>
          </a:p>
        </p:txBody>
      </p:sp>
      <p:sp>
        <p:nvSpPr>
          <p:cNvPr id="70662" name="Text Box 6"/>
          <p:cNvSpPr txBox="1">
            <a:spLocks noChangeArrowheads="1"/>
          </p:cNvSpPr>
          <p:nvPr/>
        </p:nvSpPr>
        <p:spPr bwMode="auto">
          <a:xfrm>
            <a:off x="1207085" y="4779201"/>
            <a:ext cx="1176548" cy="784830"/>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a:r>
              <a:rPr lang="en-US" altLang="en-US" sz="1500" b="1">
                <a:solidFill>
                  <a:schemeClr val="tx2"/>
                </a:solidFill>
                <a:effectLst>
                  <a:outerShdw blurRad="38100" dist="38100" dir="2700000" algn="tl">
                    <a:srgbClr val="C0C0C0"/>
                  </a:outerShdw>
                </a:effectLst>
                <a:ea typeface="Osaka" charset="-128"/>
              </a:rPr>
              <a:t>One pregnant    mouse</a:t>
            </a:r>
          </a:p>
        </p:txBody>
      </p:sp>
      <p:sp>
        <p:nvSpPr>
          <p:cNvPr id="37898" name="Arc 7"/>
          <p:cNvSpPr>
            <a:spLocks/>
          </p:cNvSpPr>
          <p:nvPr/>
        </p:nvSpPr>
        <p:spPr bwMode="auto">
          <a:xfrm flipV="1">
            <a:off x="1724917" y="2781265"/>
            <a:ext cx="5647433" cy="2865115"/>
          </a:xfrm>
          <a:custGeom>
            <a:avLst/>
            <a:gdLst>
              <a:gd name="T0" fmla="*/ 0 w 21600"/>
              <a:gd name="T1" fmla="*/ 0 h 22051"/>
              <a:gd name="T2" fmla="*/ 2147483647 w 21600"/>
              <a:gd name="T3" fmla="*/ 2147483647 h 22051"/>
              <a:gd name="T4" fmla="*/ 0 w 21600"/>
              <a:gd name="T5" fmla="*/ 2147483647 h 22051"/>
              <a:gd name="T6" fmla="*/ 0 60000 65536"/>
              <a:gd name="T7" fmla="*/ 0 60000 65536"/>
              <a:gd name="T8" fmla="*/ 0 60000 65536"/>
              <a:gd name="T9" fmla="*/ 0 w 21600"/>
              <a:gd name="T10" fmla="*/ 0 h 22051"/>
              <a:gd name="T11" fmla="*/ 21600 w 21600"/>
              <a:gd name="T12" fmla="*/ 22051 h 22051"/>
            </a:gdLst>
            <a:ahLst/>
            <a:cxnLst>
              <a:cxn ang="T6">
                <a:pos x="T0" y="T1"/>
              </a:cxn>
              <a:cxn ang="T7">
                <a:pos x="T2" y="T3"/>
              </a:cxn>
              <a:cxn ang="T8">
                <a:pos x="T4" y="T5"/>
              </a:cxn>
            </a:cxnLst>
            <a:rect l="T9" t="T10" r="T11" b="T12"/>
            <a:pathLst>
              <a:path w="21600" h="22051" fill="none" extrusionOk="0">
                <a:moveTo>
                  <a:pt x="-1" y="0"/>
                </a:moveTo>
                <a:cubicBezTo>
                  <a:pt x="11929" y="0"/>
                  <a:pt x="21600" y="9670"/>
                  <a:pt x="21600" y="21600"/>
                </a:cubicBezTo>
                <a:cubicBezTo>
                  <a:pt x="21600" y="21750"/>
                  <a:pt x="21598" y="21900"/>
                  <a:pt x="21595" y="22051"/>
                </a:cubicBezTo>
              </a:path>
              <a:path w="21600" h="22051" stroke="0" extrusionOk="0">
                <a:moveTo>
                  <a:pt x="-1" y="0"/>
                </a:moveTo>
                <a:cubicBezTo>
                  <a:pt x="11929" y="0"/>
                  <a:pt x="21600" y="9670"/>
                  <a:pt x="21600" y="21600"/>
                </a:cubicBezTo>
                <a:cubicBezTo>
                  <a:pt x="21600" y="21750"/>
                  <a:pt x="21598" y="21900"/>
                  <a:pt x="21595" y="22051"/>
                </a:cubicBezTo>
                <a:lnTo>
                  <a:pt x="0" y="21600"/>
                </a:lnTo>
                <a:lnTo>
                  <a:pt x="-1" y="0"/>
                </a:lnTo>
                <a:close/>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350"/>
          </a:p>
        </p:txBody>
      </p:sp>
      <p:sp>
        <p:nvSpPr>
          <p:cNvPr id="37899" name="Text Box 8"/>
          <p:cNvSpPr txBox="1">
            <a:spLocks noChangeArrowheads="1"/>
          </p:cNvSpPr>
          <p:nvPr/>
        </p:nvSpPr>
        <p:spPr bwMode="auto">
          <a:xfrm>
            <a:off x="3555889" y="5600831"/>
            <a:ext cx="65076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500" b="1">
                <a:ea typeface="Osaka" charset="-128"/>
              </a:rPr>
              <a:t>May</a:t>
            </a:r>
          </a:p>
        </p:txBody>
      </p:sp>
      <p:sp>
        <p:nvSpPr>
          <p:cNvPr id="37900" name="Text Box 9"/>
          <p:cNvSpPr txBox="1">
            <a:spLocks noChangeArrowheads="1"/>
          </p:cNvSpPr>
          <p:nvPr/>
        </p:nvSpPr>
        <p:spPr bwMode="auto">
          <a:xfrm>
            <a:off x="4723057" y="5600831"/>
            <a:ext cx="137197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500" b="1" dirty="0">
                <a:ea typeface="Osaka" charset="-128"/>
              </a:rPr>
              <a:t>September</a:t>
            </a:r>
          </a:p>
        </p:txBody>
      </p:sp>
      <p:sp>
        <p:nvSpPr>
          <p:cNvPr id="37901" name="Text Box 10"/>
          <p:cNvSpPr txBox="1">
            <a:spLocks noChangeArrowheads="1"/>
          </p:cNvSpPr>
          <p:nvPr/>
        </p:nvSpPr>
        <p:spPr bwMode="auto">
          <a:xfrm>
            <a:off x="952688" y="2727595"/>
            <a:ext cx="5448112" cy="4154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sz="2100" b="1" i="1" dirty="0">
                <a:ea typeface="Osaka" charset="-128"/>
              </a:rPr>
              <a:t>Stopping one mouse does a lot!</a:t>
            </a:r>
          </a:p>
        </p:txBody>
      </p:sp>
      <p:sp>
        <p:nvSpPr>
          <p:cNvPr id="37902" name="Text Box 15"/>
          <p:cNvSpPr txBox="1">
            <a:spLocks noChangeArrowheads="1"/>
          </p:cNvSpPr>
          <p:nvPr/>
        </p:nvSpPr>
        <p:spPr bwMode="auto">
          <a:xfrm>
            <a:off x="5336346" y="4800731"/>
            <a:ext cx="66440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sz="1500" b="1">
                <a:solidFill>
                  <a:srgbClr val="FFFFFF"/>
                </a:solidFill>
                <a:ea typeface="Osaka" charset="-128"/>
              </a:rPr>
              <a:t>650</a:t>
            </a:r>
            <a:endParaRPr lang="en-US" altLang="en-US" sz="1350">
              <a:solidFill>
                <a:srgbClr val="FFFFFF"/>
              </a:solidFill>
              <a:ea typeface="Osaka" charset="-128"/>
            </a:endParaRPr>
          </a:p>
        </p:txBody>
      </p:sp>
      <p:sp>
        <p:nvSpPr>
          <p:cNvPr id="37903" name="Text Box 17"/>
          <p:cNvSpPr txBox="1">
            <a:spLocks noChangeArrowheads="1"/>
          </p:cNvSpPr>
          <p:nvPr/>
        </p:nvSpPr>
        <p:spPr bwMode="auto">
          <a:xfrm>
            <a:off x="3764017" y="5246025"/>
            <a:ext cx="46508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sz="1500" b="1">
                <a:solidFill>
                  <a:srgbClr val="FFFFFF"/>
                </a:solidFill>
                <a:ea typeface="Osaka" charset="-128"/>
              </a:rPr>
              <a:t>40</a:t>
            </a:r>
            <a:endParaRPr lang="en-US" altLang="en-US" sz="1350">
              <a:solidFill>
                <a:srgbClr val="FFFFFF"/>
              </a:solidFill>
              <a:ea typeface="Osaka" charset="-128"/>
            </a:endParaRPr>
          </a:p>
        </p:txBody>
      </p:sp>
      <p:sp>
        <p:nvSpPr>
          <p:cNvPr id="37904" name="Text Box 18"/>
          <p:cNvSpPr txBox="1">
            <a:spLocks noChangeArrowheads="1"/>
          </p:cNvSpPr>
          <p:nvPr/>
        </p:nvSpPr>
        <p:spPr bwMode="auto">
          <a:xfrm>
            <a:off x="2335267" y="5429381"/>
            <a:ext cx="46508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sz="1500" b="1">
                <a:solidFill>
                  <a:srgbClr val="FFFFFF"/>
                </a:solidFill>
                <a:ea typeface="Osaka" charset="-128"/>
              </a:rPr>
              <a:t>1</a:t>
            </a:r>
            <a:endParaRPr lang="en-US" altLang="en-US" sz="1350">
              <a:solidFill>
                <a:srgbClr val="FFFFFF"/>
              </a:solidFill>
              <a:ea typeface="Osaka" charset="-128"/>
            </a:endParaRPr>
          </a:p>
        </p:txBody>
      </p:sp>
      <p:sp>
        <p:nvSpPr>
          <p:cNvPr id="37906" name="Text Box 16"/>
          <p:cNvSpPr txBox="1">
            <a:spLocks noChangeArrowheads="1"/>
          </p:cNvSpPr>
          <p:nvPr/>
        </p:nvSpPr>
        <p:spPr bwMode="auto">
          <a:xfrm>
            <a:off x="6956535" y="3058847"/>
            <a:ext cx="93016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sz="1500" b="1">
                <a:solidFill>
                  <a:srgbClr val="FFFFFF"/>
                </a:solidFill>
                <a:ea typeface="Osaka" charset="-128"/>
              </a:rPr>
              <a:t>4,500</a:t>
            </a:r>
            <a:endParaRPr lang="en-US" altLang="en-US" sz="1350">
              <a:solidFill>
                <a:srgbClr val="FFFFFF"/>
              </a:solidFill>
              <a:ea typeface="Osaka" charset="-128"/>
            </a:endParaRPr>
          </a:p>
        </p:txBody>
      </p:sp>
    </p:spTree>
    <p:extLst>
      <p:ext uri="{BB962C8B-B14F-4D97-AF65-F5344CB8AC3E}">
        <p14:creationId xmlns:p14="http://schemas.microsoft.com/office/powerpoint/2010/main" val="3756673427"/>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373F-355E-BC4C-BCA8-901AC0AE73B3}"/>
              </a:ext>
            </a:extLst>
          </p:cNvPr>
          <p:cNvSpPr>
            <a:spLocks noGrp="1"/>
          </p:cNvSpPr>
          <p:nvPr>
            <p:ph type="title"/>
          </p:nvPr>
        </p:nvSpPr>
        <p:spPr/>
        <p:txBody>
          <a:bodyPr/>
          <a:lstStyle/>
          <a:p>
            <a:pPr algn="l"/>
            <a:r>
              <a:rPr lang="en-US" sz="6600" b="1" dirty="0">
                <a:solidFill>
                  <a:schemeClr val="accent2">
                    <a:lumMod val="50000"/>
                  </a:schemeClr>
                </a:solidFill>
              </a:rPr>
              <a:t>Bed Bugs</a:t>
            </a:r>
          </a:p>
        </p:txBody>
      </p:sp>
      <p:pic>
        <p:nvPicPr>
          <p:cNvPr id="4" name="Picture 3">
            <a:extLst>
              <a:ext uri="{FF2B5EF4-FFF2-40B4-BE49-F238E27FC236}">
                <a16:creationId xmlns:a16="http://schemas.microsoft.com/office/drawing/2014/main" id="{8ADC14A5-6E62-974E-B6B3-3DA0DEDF1CC0}"/>
              </a:ext>
            </a:extLst>
          </p:cNvPr>
          <p:cNvPicPr>
            <a:picLocks noChangeAspect="1"/>
          </p:cNvPicPr>
          <p:nvPr/>
        </p:nvPicPr>
        <p:blipFill>
          <a:blip r:embed="rId2"/>
          <a:stretch>
            <a:fillRect/>
          </a:stretch>
        </p:blipFill>
        <p:spPr>
          <a:xfrm>
            <a:off x="1708603" y="1627954"/>
            <a:ext cx="5726794" cy="5113931"/>
          </a:xfrm>
          <a:prstGeom prst="rect">
            <a:avLst/>
          </a:prstGeom>
        </p:spPr>
      </p:pic>
    </p:spTree>
    <p:extLst>
      <p:ext uri="{BB962C8B-B14F-4D97-AF65-F5344CB8AC3E}">
        <p14:creationId xmlns:p14="http://schemas.microsoft.com/office/powerpoint/2010/main" val="2009700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Myth or Truth?</a:t>
            </a:r>
          </a:p>
        </p:txBody>
      </p:sp>
      <p:sp>
        <p:nvSpPr>
          <p:cNvPr id="3" name="Content Placeholder 2"/>
          <p:cNvSpPr>
            <a:spLocks noGrp="1"/>
          </p:cNvSpPr>
          <p:nvPr>
            <p:ph idx="1"/>
          </p:nvPr>
        </p:nvSpPr>
        <p:spPr>
          <a:xfrm>
            <a:off x="457200" y="1600200"/>
            <a:ext cx="8229600" cy="4876800"/>
          </a:xfrm>
        </p:spPr>
        <p:txBody>
          <a:bodyPr>
            <a:normAutofit fontScale="85000" lnSpcReduction="10000"/>
          </a:bodyPr>
          <a:lstStyle/>
          <a:p>
            <a:pPr marL="457200" lvl="0" indent="-457200">
              <a:buFont typeface="+mj-lt"/>
              <a:buAutoNum type="arabicPeriod"/>
            </a:pPr>
            <a:r>
              <a:rPr lang="en-US" dirty="0"/>
              <a:t>Bed bugs carry disease </a:t>
            </a:r>
          </a:p>
          <a:p>
            <a:pPr marL="457200" lvl="0" indent="-457200">
              <a:buFont typeface="+mj-lt"/>
              <a:buAutoNum type="arabicPeriod"/>
            </a:pPr>
            <a:r>
              <a:rPr lang="en-US" dirty="0"/>
              <a:t>I need to throw out my mattress if I see bed bugs</a:t>
            </a:r>
          </a:p>
          <a:p>
            <a:pPr marL="457200" lvl="0" indent="-457200">
              <a:buFont typeface="+mj-lt"/>
              <a:buAutoNum type="arabicPeriod"/>
            </a:pPr>
            <a:r>
              <a:rPr lang="en-US" dirty="0"/>
              <a:t>Putting my mattress in cold or sun will kill bed bugs </a:t>
            </a:r>
          </a:p>
          <a:p>
            <a:pPr marL="457200" lvl="0" indent="-457200">
              <a:buFont typeface="+mj-lt"/>
              <a:buAutoNum type="arabicPeriod"/>
            </a:pPr>
            <a:r>
              <a:rPr lang="en-US" dirty="0"/>
              <a:t>Bed bugs are too small to see</a:t>
            </a:r>
          </a:p>
          <a:p>
            <a:pPr marL="457200" lvl="0" indent="-457200">
              <a:buFont typeface="+mj-lt"/>
              <a:buAutoNum type="arabicPeriod"/>
            </a:pPr>
            <a:r>
              <a:rPr lang="en-US" dirty="0"/>
              <a:t>Bed bugs eat left over food</a:t>
            </a:r>
          </a:p>
          <a:p>
            <a:pPr marL="457200" lvl="0" indent="-457200">
              <a:buFont typeface="+mj-lt"/>
              <a:buAutoNum type="arabicPeriod"/>
            </a:pPr>
            <a:r>
              <a:rPr lang="en-US" dirty="0"/>
              <a:t>Bed bugs can fly </a:t>
            </a:r>
          </a:p>
          <a:p>
            <a:pPr marL="457200" lvl="0" indent="-457200">
              <a:buFont typeface="+mj-lt"/>
              <a:buAutoNum type="arabicPeriod"/>
            </a:pPr>
            <a:r>
              <a:rPr lang="en-US" dirty="0"/>
              <a:t>Boric acid kills bed bugs </a:t>
            </a:r>
          </a:p>
          <a:p>
            <a:pPr marL="457200" lvl="0" indent="-457200">
              <a:buFont typeface="+mj-lt"/>
              <a:buAutoNum type="arabicPeriod"/>
            </a:pPr>
            <a:r>
              <a:rPr lang="en-US" dirty="0"/>
              <a:t>Turning up my thermostat to super heat my apartment will kill bed bugs </a:t>
            </a:r>
          </a:p>
          <a:p>
            <a:pPr marL="457200" lvl="0" indent="-457200">
              <a:buFont typeface="+mj-lt"/>
              <a:buAutoNum type="arabicPeriod"/>
            </a:pPr>
            <a:r>
              <a:rPr lang="en-US" dirty="0"/>
              <a:t>I can handle bed bugs on my own, and buy pesticides or use products that work </a:t>
            </a:r>
          </a:p>
        </p:txBody>
      </p:sp>
      <p:cxnSp>
        <p:nvCxnSpPr>
          <p:cNvPr id="7" name="Straight Connector 6"/>
          <p:cNvCxnSpPr/>
          <p:nvPr/>
        </p:nvCxnSpPr>
        <p:spPr>
          <a:xfrm>
            <a:off x="582706" y="1897529"/>
            <a:ext cx="37203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35106" y="2288988"/>
            <a:ext cx="734807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917389" y="2722282"/>
            <a:ext cx="727037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078753" y="3215341"/>
            <a:ext cx="37203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078753" y="3678517"/>
            <a:ext cx="37203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82706" y="4111811"/>
            <a:ext cx="37203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35106" y="4589929"/>
            <a:ext cx="37203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078753" y="5038164"/>
            <a:ext cx="592865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917389" y="5441576"/>
            <a:ext cx="37203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917389" y="5859929"/>
            <a:ext cx="750943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078753" y="6263341"/>
            <a:ext cx="372035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863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vert="horz" wrap="square" lIns="68580" tIns="34290" rIns="68580" bIns="34290" numCol="1" rtlCol="0" anchor="ctr" anchorCtr="0" compatLnSpc="1">
            <a:prstTxWarp prst="textNoShape">
              <a:avLst/>
            </a:prstTxWarp>
            <a:normAutofit fontScale="90000"/>
          </a:bodyPr>
          <a:lstStyle/>
          <a:p>
            <a:pPr algn="l" eaLnBrk="1" hangingPunct="1">
              <a:lnSpc>
                <a:spcPct val="80000"/>
              </a:lnSpc>
              <a:spcAft>
                <a:spcPct val="30000"/>
              </a:spcAft>
            </a:pPr>
            <a:r>
              <a:rPr lang="en-US" sz="6000" b="1" dirty="0">
                <a:solidFill>
                  <a:schemeClr val="accent2">
                    <a:lumMod val="50000"/>
                  </a:schemeClr>
                </a:solidFill>
                <a:ea typeface="ヒラギノ角ゴ Pro W3" charset="0"/>
                <a:cs typeface="ヒラギノ角ゴ Pro W3" charset="0"/>
              </a:rPr>
              <a:t>Bed bug control is tricky…</a:t>
            </a:r>
          </a:p>
        </p:txBody>
      </p:sp>
      <p:sp>
        <p:nvSpPr>
          <p:cNvPr id="34817" name="Slide Number Placeholder 4"/>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charset="0"/>
                <a:ea typeface="ヒラギノ角ゴ Pro W3" charset="0"/>
                <a:cs typeface="ヒラギノ角ゴ Pro W3" charset="0"/>
              </a:defRPr>
            </a:lvl1pPr>
            <a:lvl2pPr marL="557213" indent="-214313" eaLnBrk="0" hangingPunc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charset="0"/>
                <a:ea typeface="ヒラギノ角ゴ Pro W3" charset="0"/>
                <a:cs typeface="ヒラギノ角ゴ Pro W3" charset="0"/>
              </a:defRPr>
            </a:lvl2pPr>
            <a:lvl3pPr marL="857250" indent="-171450" eaLnBrk="0" hangingPunc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charset="0"/>
                <a:ea typeface="ヒラギノ角ゴ Pro W3" charset="0"/>
                <a:cs typeface="ヒラギノ角ゴ Pro W3" charset="0"/>
              </a:defRPr>
            </a:lvl3pPr>
            <a:lvl4pPr marL="1200150" indent="-171450" eaLnBrk="0" hangingPunc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charset="0"/>
                <a:ea typeface="ヒラギノ角ゴ Pro W3" charset="0"/>
                <a:cs typeface="ヒラギノ角ゴ Pro W3" charset="0"/>
              </a:defRPr>
            </a:lvl4pPr>
            <a:lvl5pPr marL="1543050" indent="-171450" eaLnBrk="0" hangingPunct="0">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charset="0"/>
                <a:ea typeface="ヒラギノ角ゴ Pro W3" charset="0"/>
                <a:cs typeface="ヒラギノ角ゴ Pro W3" charset="0"/>
              </a:defRPr>
            </a:lvl5pPr>
            <a:lvl6pPr marL="1885950" indent="-171450" eaLnBrk="0" fontAlgn="base" hangingPunct="0">
              <a:spcBef>
                <a:spcPct val="0"/>
              </a:spcBef>
              <a:spcAft>
                <a:spcPct val="0"/>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charset="0"/>
                <a:ea typeface="ヒラギノ角ゴ Pro W3" charset="0"/>
                <a:cs typeface="ヒラギノ角ゴ Pro W3" charset="0"/>
              </a:defRPr>
            </a:lvl6pPr>
            <a:lvl7pPr marL="2228850" indent="-171450" eaLnBrk="0" fontAlgn="base" hangingPunct="0">
              <a:spcBef>
                <a:spcPct val="0"/>
              </a:spcBef>
              <a:spcAft>
                <a:spcPct val="0"/>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charset="0"/>
                <a:ea typeface="ヒラギノ角ゴ Pro W3" charset="0"/>
                <a:cs typeface="ヒラギノ角ゴ Pro W3" charset="0"/>
              </a:defRPr>
            </a:lvl7pPr>
            <a:lvl8pPr marL="2571750" indent="-171450" eaLnBrk="0" fontAlgn="base" hangingPunct="0">
              <a:spcBef>
                <a:spcPct val="0"/>
              </a:spcBef>
              <a:spcAft>
                <a:spcPct val="0"/>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charset="0"/>
                <a:ea typeface="ヒラギノ角ゴ Pro W3" charset="0"/>
                <a:cs typeface="ヒラギノ角ゴ Pro W3" charset="0"/>
              </a:defRPr>
            </a:lvl8pPr>
            <a:lvl9pPr marL="2914650" indent="-171450" eaLnBrk="0" fontAlgn="base" hangingPunct="0">
              <a:spcBef>
                <a:spcPct val="0"/>
              </a:spcBef>
              <a:spcAft>
                <a:spcPct val="0"/>
              </a:spcAft>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chemeClr val="bg1"/>
                </a:solidFill>
                <a:latin typeface="Arial" charset="0"/>
                <a:ea typeface="ヒラギノ角ゴ Pro W3" charset="0"/>
                <a:cs typeface="ヒラギノ角ゴ Pro W3" charset="0"/>
              </a:defRPr>
            </a:lvl9pPr>
          </a:lstStyle>
          <a:p>
            <a:fld id="{F3A9E8B3-AFDC-C74A-9F7D-D1092D7A47EC}" type="slidenum">
              <a:rPr lang="en-GB" sz="1050">
                <a:solidFill>
                  <a:srgbClr val="000000"/>
                </a:solidFill>
              </a:rPr>
              <a:pPr/>
              <a:t>36</a:t>
            </a:fld>
            <a:endParaRPr lang="en-GB" sz="1050">
              <a:solidFill>
                <a:srgbClr val="000000"/>
              </a:solidFill>
            </a:endParaRPr>
          </a:p>
        </p:txBody>
      </p:sp>
      <p:grpSp>
        <p:nvGrpSpPr>
          <p:cNvPr id="34819" name="Group 3"/>
          <p:cNvGrpSpPr>
            <a:grpSpLocks/>
          </p:cNvGrpSpPr>
          <p:nvPr/>
        </p:nvGrpSpPr>
        <p:grpSpPr bwMode="auto">
          <a:xfrm>
            <a:off x="4686300" y="2800350"/>
            <a:ext cx="2343150" cy="2743200"/>
            <a:chOff x="82" y="1008"/>
            <a:chExt cx="1790" cy="2064"/>
          </a:xfrm>
        </p:grpSpPr>
        <p:pic>
          <p:nvPicPr>
            <p:cNvPr id="34821" name="Picture 4" descr="threeleggedst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 y="1008"/>
              <a:ext cx="1790" cy="2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34822" name="Text Box 5"/>
            <p:cNvSpPr txBox="1">
              <a:spLocks noChangeArrowheads="1"/>
            </p:cNvSpPr>
            <p:nvPr/>
          </p:nvSpPr>
          <p:spPr bwMode="auto">
            <a:xfrm rot="16200000">
              <a:off x="1099" y="2035"/>
              <a:ext cx="1011" cy="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ヒラギノ角ゴ Pro W3" charset="0"/>
                  <a:cs typeface="ヒラギノ角ゴ Pro W3" charset="0"/>
                </a:defRPr>
              </a:lvl1pPr>
              <a:lvl2pPr marL="742950" indent="-285750" eaLnBrk="0" hangingPunct="0">
                <a:defRPr sz="2400">
                  <a:solidFill>
                    <a:schemeClr val="bg1"/>
                  </a:solidFill>
                  <a:latin typeface="Arial" charset="0"/>
                  <a:ea typeface="ヒラギノ角ゴ Pro W3" charset="0"/>
                  <a:cs typeface="ヒラギノ角ゴ Pro W3" charset="0"/>
                </a:defRPr>
              </a:lvl2pPr>
              <a:lvl3pPr marL="1143000" indent="-228600" eaLnBrk="0" hangingPunct="0">
                <a:defRPr sz="2400">
                  <a:solidFill>
                    <a:schemeClr val="bg1"/>
                  </a:solidFill>
                  <a:latin typeface="Arial" charset="0"/>
                  <a:ea typeface="ヒラギノ角ゴ Pro W3" charset="0"/>
                  <a:cs typeface="ヒラギノ角ゴ Pro W3" charset="0"/>
                </a:defRPr>
              </a:lvl3pPr>
              <a:lvl4pPr marL="1600200" indent="-228600" eaLnBrk="0" hangingPunct="0">
                <a:defRPr sz="2400">
                  <a:solidFill>
                    <a:schemeClr val="bg1"/>
                  </a:solidFill>
                  <a:latin typeface="Arial" charset="0"/>
                  <a:ea typeface="ヒラギノ角ゴ Pro W3" charset="0"/>
                  <a:cs typeface="ヒラギノ角ゴ Pro W3" charset="0"/>
                </a:defRPr>
              </a:lvl4pPr>
              <a:lvl5pPr marL="2057400" indent="-228600" eaLnBrk="0" hangingPunct="0">
                <a:defRPr sz="2400">
                  <a:solidFill>
                    <a:schemeClr val="bg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9pPr>
            </a:lstStyle>
            <a:p>
              <a:pPr algn="ctr" eaLnBrk="1" hangingPunct="1">
                <a:spcBef>
                  <a:spcPct val="50000"/>
                </a:spcBef>
              </a:pPr>
              <a:r>
                <a:rPr lang="en-US" sz="1800" b="1">
                  <a:ea typeface="Osaka" charset="0"/>
                  <a:cs typeface="Osaka" charset="0"/>
                </a:rPr>
                <a:t>Shelter</a:t>
              </a:r>
            </a:p>
          </p:txBody>
        </p:sp>
        <p:sp>
          <p:nvSpPr>
            <p:cNvPr id="34823" name="Text Box 6"/>
            <p:cNvSpPr txBox="1">
              <a:spLocks noChangeArrowheads="1"/>
            </p:cNvSpPr>
            <p:nvPr/>
          </p:nvSpPr>
          <p:spPr bwMode="auto">
            <a:xfrm rot="16200000">
              <a:off x="473" y="1891"/>
              <a:ext cx="1008" cy="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ヒラギノ角ゴ Pro W3" charset="0"/>
                  <a:cs typeface="ヒラギノ角ゴ Pro W3" charset="0"/>
                </a:defRPr>
              </a:lvl1pPr>
              <a:lvl2pPr marL="742950" indent="-285750" eaLnBrk="0" hangingPunct="0">
                <a:defRPr sz="2400">
                  <a:solidFill>
                    <a:schemeClr val="bg1"/>
                  </a:solidFill>
                  <a:latin typeface="Arial" charset="0"/>
                  <a:ea typeface="ヒラギノ角ゴ Pro W3" charset="0"/>
                  <a:cs typeface="ヒラギノ角ゴ Pro W3" charset="0"/>
                </a:defRPr>
              </a:lvl2pPr>
              <a:lvl3pPr marL="1143000" indent="-228600" eaLnBrk="0" hangingPunct="0">
                <a:defRPr sz="2400">
                  <a:solidFill>
                    <a:schemeClr val="bg1"/>
                  </a:solidFill>
                  <a:latin typeface="Arial" charset="0"/>
                  <a:ea typeface="ヒラギノ角ゴ Pro W3" charset="0"/>
                  <a:cs typeface="ヒラギノ角ゴ Pro W3" charset="0"/>
                </a:defRPr>
              </a:lvl3pPr>
              <a:lvl4pPr marL="1600200" indent="-228600" eaLnBrk="0" hangingPunct="0">
                <a:defRPr sz="2400">
                  <a:solidFill>
                    <a:schemeClr val="bg1"/>
                  </a:solidFill>
                  <a:latin typeface="Arial" charset="0"/>
                  <a:ea typeface="ヒラギノ角ゴ Pro W3" charset="0"/>
                  <a:cs typeface="ヒラギノ角ゴ Pro W3" charset="0"/>
                </a:defRPr>
              </a:lvl4pPr>
              <a:lvl5pPr marL="2057400" indent="-228600" eaLnBrk="0" hangingPunct="0">
                <a:defRPr sz="2400">
                  <a:solidFill>
                    <a:schemeClr val="bg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9pPr>
            </a:lstStyle>
            <a:p>
              <a:pPr algn="ctr" eaLnBrk="1" hangingPunct="1">
                <a:spcBef>
                  <a:spcPct val="50000"/>
                </a:spcBef>
              </a:pPr>
              <a:r>
                <a:rPr lang="en-US" sz="1800" b="1">
                  <a:ea typeface="Osaka" charset="0"/>
                  <a:cs typeface="Osaka" charset="0"/>
                </a:rPr>
                <a:t>Food</a:t>
              </a:r>
            </a:p>
          </p:txBody>
        </p:sp>
        <p:sp>
          <p:nvSpPr>
            <p:cNvPr id="34824" name="Text Box 7"/>
            <p:cNvSpPr txBox="1">
              <a:spLocks noChangeArrowheads="1"/>
            </p:cNvSpPr>
            <p:nvPr/>
          </p:nvSpPr>
          <p:spPr bwMode="auto">
            <a:xfrm rot="16200000">
              <a:off x="-150" y="2079"/>
              <a:ext cx="1008" cy="2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ヒラギノ角ゴ Pro W3" charset="0"/>
                  <a:cs typeface="ヒラギノ角ゴ Pro W3" charset="0"/>
                </a:defRPr>
              </a:lvl1pPr>
              <a:lvl2pPr marL="742950" indent="-285750" eaLnBrk="0" hangingPunct="0">
                <a:defRPr sz="2400">
                  <a:solidFill>
                    <a:schemeClr val="bg1"/>
                  </a:solidFill>
                  <a:latin typeface="Arial" charset="0"/>
                  <a:ea typeface="ヒラギノ角ゴ Pro W3" charset="0"/>
                  <a:cs typeface="ヒラギノ角ゴ Pro W3" charset="0"/>
                </a:defRPr>
              </a:lvl2pPr>
              <a:lvl3pPr marL="1143000" indent="-228600" eaLnBrk="0" hangingPunct="0">
                <a:defRPr sz="2400">
                  <a:solidFill>
                    <a:schemeClr val="bg1"/>
                  </a:solidFill>
                  <a:latin typeface="Arial" charset="0"/>
                  <a:ea typeface="ヒラギノ角ゴ Pro W3" charset="0"/>
                  <a:cs typeface="ヒラギノ角ゴ Pro W3" charset="0"/>
                </a:defRPr>
              </a:lvl3pPr>
              <a:lvl4pPr marL="1600200" indent="-228600" eaLnBrk="0" hangingPunct="0">
                <a:defRPr sz="2400">
                  <a:solidFill>
                    <a:schemeClr val="bg1"/>
                  </a:solidFill>
                  <a:latin typeface="Arial" charset="0"/>
                  <a:ea typeface="ヒラギノ角ゴ Pro W3" charset="0"/>
                  <a:cs typeface="ヒラギノ角ゴ Pro W3" charset="0"/>
                </a:defRPr>
              </a:lvl4pPr>
              <a:lvl5pPr marL="2057400" indent="-228600" eaLnBrk="0" hangingPunct="0">
                <a:defRPr sz="2400">
                  <a:solidFill>
                    <a:schemeClr val="bg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9pPr>
            </a:lstStyle>
            <a:p>
              <a:pPr algn="ctr" eaLnBrk="1" hangingPunct="1">
                <a:spcBef>
                  <a:spcPct val="50000"/>
                </a:spcBef>
              </a:pPr>
              <a:r>
                <a:rPr lang="en-US" sz="1800" b="1">
                  <a:ea typeface="Osaka" charset="0"/>
                  <a:cs typeface="Osaka" charset="0"/>
                </a:rPr>
                <a:t>Water</a:t>
              </a:r>
            </a:p>
          </p:txBody>
        </p:sp>
      </p:grpSp>
      <p:sp>
        <p:nvSpPr>
          <p:cNvPr id="34820" name="Text Box 11"/>
          <p:cNvSpPr txBox="1">
            <a:spLocks noChangeArrowheads="1"/>
          </p:cNvSpPr>
          <p:nvPr/>
        </p:nvSpPr>
        <p:spPr bwMode="auto">
          <a:xfrm>
            <a:off x="1714500" y="2400301"/>
            <a:ext cx="2857500" cy="134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ヒラギノ角ゴ Pro W3" charset="0"/>
                <a:cs typeface="ヒラギノ角ゴ Pro W3" charset="0"/>
              </a:defRPr>
            </a:lvl1pPr>
            <a:lvl2pPr marL="742950" indent="-285750" eaLnBrk="0" hangingPunct="0">
              <a:defRPr sz="2400">
                <a:solidFill>
                  <a:schemeClr val="bg1"/>
                </a:solidFill>
                <a:latin typeface="Arial" charset="0"/>
                <a:ea typeface="ヒラギノ角ゴ Pro W3" charset="0"/>
                <a:cs typeface="ヒラギノ角ゴ Pro W3" charset="0"/>
              </a:defRPr>
            </a:lvl2pPr>
            <a:lvl3pPr marL="1143000" indent="-228600" eaLnBrk="0" hangingPunct="0">
              <a:defRPr sz="2400">
                <a:solidFill>
                  <a:schemeClr val="bg1"/>
                </a:solidFill>
                <a:latin typeface="Arial" charset="0"/>
                <a:ea typeface="ヒラギノ角ゴ Pro W3" charset="0"/>
                <a:cs typeface="ヒラギノ角ゴ Pro W3" charset="0"/>
              </a:defRPr>
            </a:lvl3pPr>
            <a:lvl4pPr marL="1600200" indent="-228600" eaLnBrk="0" hangingPunct="0">
              <a:defRPr sz="2400">
                <a:solidFill>
                  <a:schemeClr val="bg1"/>
                </a:solidFill>
                <a:latin typeface="Arial" charset="0"/>
                <a:ea typeface="ヒラギノ角ゴ Pro W3" charset="0"/>
                <a:cs typeface="ヒラギノ角ゴ Pro W3" charset="0"/>
              </a:defRPr>
            </a:lvl4pPr>
            <a:lvl5pPr marL="2057400" indent="-228600" eaLnBrk="0" hangingPunct="0">
              <a:defRPr sz="2400">
                <a:solidFill>
                  <a:schemeClr val="bg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bg1"/>
                </a:solidFill>
                <a:latin typeface="Arial" charset="0"/>
                <a:ea typeface="ヒラギノ角ゴ Pro W3" charset="0"/>
                <a:cs typeface="ヒラギノ角ゴ Pro W3" charset="0"/>
              </a:defRPr>
            </a:lvl9pPr>
          </a:lstStyle>
          <a:p>
            <a:pPr>
              <a:lnSpc>
                <a:spcPct val="96000"/>
              </a:lnSpc>
              <a:spcBef>
                <a:spcPct val="50000"/>
              </a:spcBef>
              <a:buClr>
                <a:srgbClr val="000000"/>
              </a:buClr>
              <a:buSzPct val="100000"/>
              <a:buFont typeface="Arial" charset="0"/>
              <a:buChar char="•"/>
            </a:pPr>
            <a:r>
              <a:rPr lang="en-US" sz="2100">
                <a:solidFill>
                  <a:srgbClr val="000000"/>
                </a:solidFill>
              </a:rPr>
              <a:t> Food</a:t>
            </a:r>
            <a:r>
              <a:rPr lang="en-US" sz="1800">
                <a:solidFill>
                  <a:schemeClr val="tx1"/>
                </a:solidFill>
              </a:rPr>
              <a:t> </a:t>
            </a:r>
          </a:p>
          <a:p>
            <a:pPr>
              <a:lnSpc>
                <a:spcPct val="96000"/>
              </a:lnSpc>
              <a:spcBef>
                <a:spcPct val="50000"/>
              </a:spcBef>
              <a:buClr>
                <a:srgbClr val="000000"/>
              </a:buClr>
              <a:buSzPct val="100000"/>
              <a:buFont typeface="Arial" charset="0"/>
              <a:buChar char="•"/>
            </a:pPr>
            <a:r>
              <a:rPr lang="en-US" sz="2100">
                <a:solidFill>
                  <a:schemeClr val="tx1"/>
                </a:solidFill>
              </a:rPr>
              <a:t> Water</a:t>
            </a:r>
          </a:p>
          <a:p>
            <a:pPr>
              <a:lnSpc>
                <a:spcPct val="96000"/>
              </a:lnSpc>
              <a:spcBef>
                <a:spcPct val="50000"/>
              </a:spcBef>
              <a:buClr>
                <a:srgbClr val="000000"/>
              </a:buClr>
              <a:buSzPct val="100000"/>
              <a:buFont typeface="Arial" charset="0"/>
              <a:buChar char="•"/>
            </a:pPr>
            <a:r>
              <a:rPr lang="en-US" sz="2100">
                <a:solidFill>
                  <a:schemeClr val="tx1"/>
                </a:solidFill>
              </a:rPr>
              <a:t> Shelter</a:t>
            </a:r>
          </a:p>
        </p:txBody>
      </p:sp>
      <p:sp>
        <p:nvSpPr>
          <p:cNvPr id="2" name="Rectangle 1"/>
          <p:cNvSpPr>
            <a:spLocks noChangeAspect="1"/>
          </p:cNvSpPr>
          <p:nvPr/>
        </p:nvSpPr>
        <p:spPr>
          <a:xfrm>
            <a:off x="1243670" y="4009762"/>
            <a:ext cx="3071546" cy="900246"/>
          </a:xfrm>
          <a:prstGeom prst="rect">
            <a:avLst/>
          </a:prstGeom>
          <a:solidFill>
            <a:srgbClr val="FFF16F"/>
          </a:solidFill>
        </p:spPr>
        <p:style>
          <a:lnRef idx="1">
            <a:schemeClr val="accent6"/>
          </a:lnRef>
          <a:fillRef idx="2">
            <a:schemeClr val="accent6"/>
          </a:fillRef>
          <a:effectRef idx="1">
            <a:schemeClr val="accent6"/>
          </a:effectRef>
          <a:fontRef idx="minor">
            <a:schemeClr val="dk1"/>
          </a:fontRef>
        </p:style>
        <p:txBody>
          <a:bodyPr wrap="square" lIns="68580" tIns="34290" rIns="68580" bIns="34290">
            <a:spAutoFit/>
          </a:bodyPr>
          <a:lstStyle/>
          <a:p>
            <a:pPr algn="ctr"/>
            <a:r>
              <a:rPr lang="en-US" sz="2700" b="1" dirty="0">
                <a:ln w="18000">
                  <a:solidFill>
                    <a:schemeClr val="accent2">
                      <a:satMod val="140000"/>
                    </a:schemeClr>
                  </a:solidFill>
                  <a:prstDash val="solid"/>
                  <a:miter lim="800000"/>
                </a:ln>
                <a:solidFill>
                  <a:schemeClr val="accent6"/>
                </a:solidFill>
                <a:effectLst>
                  <a:outerShdw blurRad="25500" dist="23000" dir="7020000" algn="tl">
                    <a:srgbClr val="000000">
                      <a:alpha val="50000"/>
                    </a:srgbClr>
                  </a:outerShdw>
                </a:effectLst>
              </a:rPr>
              <a:t>Can we eliminate </a:t>
            </a:r>
          </a:p>
          <a:p>
            <a:pPr algn="ctr"/>
            <a:r>
              <a:rPr lang="en-US" sz="2700" b="1" dirty="0">
                <a:ln w="18000">
                  <a:solidFill>
                    <a:schemeClr val="accent2">
                      <a:satMod val="140000"/>
                    </a:schemeClr>
                  </a:solidFill>
                  <a:prstDash val="solid"/>
                  <a:miter lim="800000"/>
                </a:ln>
                <a:solidFill>
                  <a:schemeClr val="accent6"/>
                </a:solidFill>
                <a:effectLst>
                  <a:outerShdw blurRad="25500" dist="23000" dir="7020000" algn="tl">
                    <a:srgbClr val="000000">
                      <a:alpha val="50000"/>
                    </a:srgbClr>
                  </a:outerShdw>
                </a:effectLst>
              </a:rPr>
              <a:t>these for bed bugs?</a:t>
            </a:r>
          </a:p>
        </p:txBody>
      </p:sp>
      <p:cxnSp>
        <p:nvCxnSpPr>
          <p:cNvPr id="4" name="Straight Connector 3"/>
          <p:cNvCxnSpPr/>
          <p:nvPr/>
        </p:nvCxnSpPr>
        <p:spPr>
          <a:xfrm flipV="1">
            <a:off x="1714501" y="2608745"/>
            <a:ext cx="1075147" cy="16143"/>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V="1">
            <a:off x="1714501" y="3053972"/>
            <a:ext cx="1075147" cy="16143"/>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V="1">
            <a:off x="1714501" y="3521222"/>
            <a:ext cx="1075147" cy="16143"/>
          </a:xfrm>
          <a:prstGeom prst="line">
            <a:avLst/>
          </a:prstGeom>
        </p:spPr>
        <p:style>
          <a:lnRef idx="3">
            <a:schemeClr val="accent2"/>
          </a:lnRef>
          <a:fillRef idx="0">
            <a:schemeClr val="accent2"/>
          </a:fillRef>
          <a:effectRef idx="2">
            <a:schemeClr val="accent2"/>
          </a:effectRef>
          <a:fontRef idx="minor">
            <a:schemeClr val="tx1"/>
          </a:fontRef>
        </p:style>
      </p:cxnSp>
      <p:pic>
        <p:nvPicPr>
          <p:cNvPr id="15" name="Picture 13" descr="bed bug">
            <a:extLst>
              <a:ext uri="{FF2B5EF4-FFF2-40B4-BE49-F238E27FC236}">
                <a16:creationId xmlns:a16="http://schemas.microsoft.com/office/drawing/2014/main" id="{5A370BA2-4C80-ED42-A1C4-CDE6E950FD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919250">
            <a:off x="1445319" y="5362619"/>
            <a:ext cx="342488" cy="31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3" descr="bed bug">
            <a:extLst>
              <a:ext uri="{FF2B5EF4-FFF2-40B4-BE49-F238E27FC236}">
                <a16:creationId xmlns:a16="http://schemas.microsoft.com/office/drawing/2014/main" id="{EFC9EC26-B635-8D4F-9759-EAEAB6D4CC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919250">
            <a:off x="686494" y="5243407"/>
            <a:ext cx="345341" cy="313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3" descr="bed bug">
            <a:extLst>
              <a:ext uri="{FF2B5EF4-FFF2-40B4-BE49-F238E27FC236}">
                <a16:creationId xmlns:a16="http://schemas.microsoft.com/office/drawing/2014/main" id="{20ECF550-A00A-7C41-9AB0-9A0BA6A003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919250">
            <a:off x="2279645" y="5324418"/>
            <a:ext cx="346768" cy="314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8499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 0 C 0.21068 0.04769 0.42136 0.09537 0.50209 0.09282 C 0.58269 0.09051 0.49258 -0.0081 0.48412 -0.01435 C 0.47565 -0.02083 0.46732 0.05324 0.45157 0.05509 C 0.43581 0.05718 0.39831 0.02431 0.38959 -0.00278 C 0.38086 -0.02986 0.40091 -0.08218 0.39935 -0.10718 C 0.39766 -0.13241 0.38138 -0.13866 0.37982 -0.1537 C 0.37813 -0.16875 0.3836 -0.17106 0.38959 -0.19722 C 0.39558 -0.22315 0.41159 -0.28958 0.41563 -0.31018 C 0.41966 -0.33102 0.41433 -0.32083 0.41407 -0.32176 C 0.41367 -0.32292 0.41394 -0.31944 0.41407 -0.31597 " pathEditMode="relative" ptsTypes="AAAAAAAAAAA">
                                      <p:cBhvr>
                                        <p:cTn id="22" dur="2000" fill="hold"/>
                                        <p:tgtEl>
                                          <p:spTgt spid="16"/>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 0 C 0.21068 0.04769 0.42136 0.09537 0.50209 0.09282 C 0.58269 0.09051 0.49258 -0.0081 0.48412 -0.01435 C 0.47565 -0.02083 0.46732 0.05324 0.45157 0.05509 C 0.43581 0.05718 0.39831 0.02431 0.38959 -0.00278 C 0.38086 -0.02986 0.40091 -0.08218 0.39935 -0.10718 C 0.39766 -0.13241 0.38138 -0.13866 0.37982 -0.1537 C 0.37813 -0.16875 0.3836 -0.17106 0.38959 -0.19722 C 0.39558 -0.22315 0.41159 -0.28958 0.41563 -0.31018 C 0.41966 -0.33102 0.41433 -0.32083 0.41407 -0.32176 C 0.41367 -0.32292 0.41394 -0.31944 0.41407 -0.31597 " pathEditMode="relative" ptsTypes="AAAAAAAAAAA">
                                      <p:cBhvr>
                                        <p:cTn id="24" dur="2000" fill="hold"/>
                                        <p:tgtEl>
                                          <p:spTgt spid="15"/>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0 0 C 0.21068 0.04769 0.42136 0.09537 0.50209 0.09282 C 0.58269 0.09051 0.49258 -0.0081 0.48412 -0.01435 C 0.47565 -0.02083 0.46732 0.05324 0.45157 0.05509 C 0.43581 0.05718 0.39831 0.02431 0.38959 -0.00278 C 0.38086 -0.02986 0.40091 -0.08218 0.39935 -0.10718 C 0.39766 -0.13241 0.38138 -0.13866 0.37982 -0.1537 C 0.37813 -0.16875 0.3836 -0.17106 0.38959 -0.19722 C 0.39558 -0.22315 0.41159 -0.28958 0.41563 -0.31018 C 0.41966 -0.33102 0.41433 -0.32083 0.41407 -0.32176 C 0.41367 -0.32292 0.41394 -0.31944 0.41407 -0.31597 " pathEditMode="relative" ptsTypes="AAAAAAAAAAA">
                                      <p:cBhvr>
                                        <p:cTn id="26" dur="2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title"/>
          </p:nvPr>
        </p:nvSpPr>
        <p:spPr/>
        <p:txBody>
          <a:bodyPr/>
          <a:lstStyle/>
          <a:p>
            <a:pPr algn="l"/>
            <a:r>
              <a:rPr lang="en-US" altLang="en-US" sz="4800" b="1" dirty="0">
                <a:solidFill>
                  <a:schemeClr val="accent2">
                    <a:lumMod val="50000"/>
                  </a:schemeClr>
                </a:solidFill>
              </a:rPr>
              <a:t>What do bed bugs look like?</a:t>
            </a:r>
          </a:p>
        </p:txBody>
      </p:sp>
      <p:sp>
        <p:nvSpPr>
          <p:cNvPr id="29697"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4C249C90-BA18-8848-AB6F-7EACF81BE292}" type="slidenum">
              <a:rPr lang="en-US" altLang="en-US" sz="1400"/>
              <a:pPr>
                <a:lnSpc>
                  <a:spcPct val="100000"/>
                </a:lnSpc>
                <a:spcBef>
                  <a:spcPct val="0"/>
                </a:spcBef>
                <a:buSzTx/>
                <a:buFontTx/>
                <a:buNone/>
              </a:pPr>
              <a:t>37</a:t>
            </a:fld>
            <a:endParaRPr lang="en-US" altLang="en-US" sz="1400"/>
          </a:p>
        </p:txBody>
      </p:sp>
      <p:pic>
        <p:nvPicPr>
          <p:cNvPr id="29699" name="Picture 9" descr="ASAF-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058988"/>
            <a:ext cx="3733800" cy="3841750"/>
          </a:xfrm>
          <a:prstGeom prst="rect">
            <a:avLst/>
          </a:prstGeom>
          <a:noFill/>
          <a:ln w="6350">
            <a:noFill/>
            <a:miter lim="800000"/>
            <a:headEnd/>
            <a:tailEnd/>
          </a:ln>
          <a:effectLst/>
          <a:extLst/>
        </p:spPr>
        <p:style>
          <a:lnRef idx="2">
            <a:schemeClr val="dk1"/>
          </a:lnRef>
          <a:fillRef idx="1">
            <a:schemeClr val="lt1"/>
          </a:fillRef>
          <a:effectRef idx="0">
            <a:schemeClr val="dk1"/>
          </a:effectRef>
          <a:fontRef idx="minor">
            <a:schemeClr val="dk1"/>
          </a:fontRef>
        </p:style>
      </p:pic>
      <p:pic>
        <p:nvPicPr>
          <p:cNvPr id="29700" name="Picture 10" descr="BBugLifeCircleGrayBckgrd-croppe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057400"/>
            <a:ext cx="3581400" cy="3849688"/>
          </a:xfrm>
          <a:prstGeom prst="rect">
            <a:avLst/>
          </a:prstGeom>
          <a:noFill/>
          <a:ln w="6350">
            <a:noFill/>
            <a:miter lim="800000"/>
            <a:headEnd/>
            <a:tailEnd/>
          </a:ln>
          <a:effectLst/>
          <a:extLst/>
        </p:spPr>
        <p:style>
          <a:lnRef idx="2">
            <a:schemeClr val="dk1"/>
          </a:lnRef>
          <a:fillRef idx="1">
            <a:schemeClr val="lt1"/>
          </a:fillRef>
          <a:effectRef idx="0">
            <a:schemeClr val="dk1"/>
          </a:effectRef>
          <a:fontRef idx="minor">
            <a:schemeClr val="dk1"/>
          </a:fontRef>
        </p:style>
      </p:pic>
      <p:sp>
        <p:nvSpPr>
          <p:cNvPr id="29701" name="Text Box 3"/>
          <p:cNvSpPr txBox="1">
            <a:spLocks noChangeArrowheads="1"/>
          </p:cNvSpPr>
          <p:nvPr/>
        </p:nvSpPr>
        <p:spPr bwMode="auto">
          <a:xfrm>
            <a:off x="838200" y="586740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pPr>
            <a:r>
              <a:rPr lang="en-US" altLang="en-US" sz="2400" b="1"/>
              <a:t>Fed</a:t>
            </a:r>
          </a:p>
        </p:txBody>
      </p:sp>
      <p:sp>
        <p:nvSpPr>
          <p:cNvPr id="29702" name="Text Box 3"/>
          <p:cNvSpPr txBox="1">
            <a:spLocks noChangeArrowheads="1"/>
          </p:cNvSpPr>
          <p:nvPr/>
        </p:nvSpPr>
        <p:spPr bwMode="auto">
          <a:xfrm>
            <a:off x="4876800" y="5943600"/>
            <a:ext cx="358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gn="ctr" eaLnBrk="1" hangingPunct="1">
              <a:lnSpc>
                <a:spcPct val="100000"/>
              </a:lnSpc>
              <a:spcBef>
                <a:spcPct val="50000"/>
              </a:spcBef>
              <a:buSzTx/>
              <a:buFontTx/>
              <a:buNone/>
            </a:pPr>
            <a:r>
              <a:rPr lang="en-US" altLang="en-US" sz="2400" b="1" dirty="0"/>
              <a:t>Not recently fed</a:t>
            </a:r>
          </a:p>
        </p:txBody>
      </p:sp>
      <p:sp>
        <p:nvSpPr>
          <p:cNvPr id="2" name="TextBox 1">
            <a:extLst>
              <a:ext uri="{FF2B5EF4-FFF2-40B4-BE49-F238E27FC236}">
                <a16:creationId xmlns:a16="http://schemas.microsoft.com/office/drawing/2014/main" id="{BA3977E9-3407-904B-BB06-3F6105FCA3BC}"/>
              </a:ext>
            </a:extLst>
          </p:cNvPr>
          <p:cNvSpPr txBox="1"/>
          <p:nvPr/>
        </p:nvSpPr>
        <p:spPr>
          <a:xfrm>
            <a:off x="1698171" y="1551214"/>
            <a:ext cx="6123215" cy="523220"/>
          </a:xfrm>
          <a:prstGeom prst="rect">
            <a:avLst/>
          </a:prstGeom>
          <a:noFill/>
        </p:spPr>
        <p:txBody>
          <a:bodyPr wrap="square" rtlCol="0">
            <a:spAutoFit/>
          </a:bodyPr>
          <a:lstStyle/>
          <a:p>
            <a:pPr algn="ctr"/>
            <a:r>
              <a:rPr lang="en-US" altLang="en-US" sz="2800" dirty="0"/>
              <a:t>Bed bug life cycle</a:t>
            </a:r>
            <a:endParaRPr lang="en-US" sz="2800" dirty="0"/>
          </a:p>
        </p:txBody>
      </p:sp>
    </p:spTree>
    <p:extLst>
      <p:ext uri="{BB962C8B-B14F-4D97-AF65-F5344CB8AC3E}">
        <p14:creationId xmlns:p14="http://schemas.microsoft.com/office/powerpoint/2010/main" val="34394572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581025" y="687388"/>
            <a:ext cx="7989888" cy="754062"/>
          </a:xfrm>
        </p:spPr>
        <p:txBody>
          <a:bodyPr/>
          <a:lstStyle/>
          <a:p>
            <a:pPr algn="l" eaLnBrk="1" hangingPunct="1"/>
            <a:r>
              <a:rPr lang="en-US" altLang="en-US" sz="5400" b="1" dirty="0">
                <a:solidFill>
                  <a:schemeClr val="accent2">
                    <a:lumMod val="50000"/>
                  </a:schemeClr>
                </a:solidFill>
              </a:rPr>
              <a:t>The feeding process</a:t>
            </a:r>
          </a:p>
        </p:txBody>
      </p:sp>
      <p:pic>
        <p:nvPicPr>
          <p:cNvPr id="31746" name="Content Placeholder 4" descr="bed bug feeding Whitney Cranshawb.jpg"/>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49263" y="1600200"/>
            <a:ext cx="8229600" cy="4327525"/>
          </a:xfrm>
          <a:prstGeom prst="rect">
            <a:avLst/>
          </a:prstGeom>
          <a:noFill/>
          <a:ln w="6350">
            <a:noFill/>
            <a:miter lim="800000"/>
            <a:headEnd/>
            <a:tailEnd/>
          </a:ln>
          <a:effectLst/>
        </p:spPr>
        <p:style>
          <a:lnRef idx="2">
            <a:schemeClr val="dk1"/>
          </a:lnRef>
          <a:fillRef idx="1">
            <a:schemeClr val="lt1"/>
          </a:fillRef>
          <a:effectRef idx="0">
            <a:schemeClr val="dk1"/>
          </a:effectRef>
          <a:fontRef idx="minor">
            <a:schemeClr val="dk1"/>
          </a:fontRef>
        </p:style>
      </p:pic>
      <p:sp>
        <p:nvSpPr>
          <p:cNvPr id="31747" name="TextBox 1"/>
          <p:cNvSpPr txBox="1">
            <a:spLocks noChangeArrowheads="1"/>
          </p:cNvSpPr>
          <p:nvPr/>
        </p:nvSpPr>
        <p:spPr bwMode="auto">
          <a:xfrm>
            <a:off x="461963" y="1600200"/>
            <a:ext cx="8229600" cy="46196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dirty="0"/>
              <a:t>     Start	  	    3 min			9 min			    12 min</a:t>
            </a:r>
          </a:p>
        </p:txBody>
      </p:sp>
      <p:sp>
        <p:nvSpPr>
          <p:cNvPr id="2" name="TextBox 1"/>
          <p:cNvSpPr txBox="1"/>
          <p:nvPr/>
        </p:nvSpPr>
        <p:spPr>
          <a:xfrm>
            <a:off x="461963" y="5642705"/>
            <a:ext cx="4719637" cy="200055"/>
          </a:xfrm>
          <a:prstGeom prst="rect">
            <a:avLst/>
          </a:prstGeom>
          <a:noFill/>
        </p:spPr>
        <p:txBody>
          <a:bodyPr wrap="square" rtlCol="0">
            <a:spAutoFit/>
          </a:bodyPr>
          <a:lstStyle/>
          <a:p>
            <a:r>
              <a:rPr lang="en-US" sz="700" dirty="0"/>
              <a:t>Photo: Whitney </a:t>
            </a:r>
            <a:r>
              <a:rPr lang="en-US" sz="700" dirty="0" err="1"/>
              <a:t>Cranshaw</a:t>
            </a:r>
            <a:endParaRPr lang="en-US" sz="700" dirty="0"/>
          </a:p>
        </p:txBody>
      </p:sp>
    </p:spTree>
    <p:extLst>
      <p:ext uri="{BB962C8B-B14F-4D97-AF65-F5344CB8AC3E}">
        <p14:creationId xmlns:p14="http://schemas.microsoft.com/office/powerpoint/2010/main" val="2162988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title"/>
          </p:nvPr>
        </p:nvSpPr>
        <p:spPr>
          <a:xfrm>
            <a:off x="457200" y="274638"/>
            <a:ext cx="6096000" cy="1143000"/>
          </a:xfrm>
        </p:spPr>
        <p:txBody>
          <a:bodyPr/>
          <a:lstStyle/>
          <a:p>
            <a:pPr algn="l"/>
            <a:r>
              <a:rPr lang="en-US" altLang="en-US" sz="6000" b="1" dirty="0">
                <a:solidFill>
                  <a:schemeClr val="accent2">
                    <a:lumMod val="50000"/>
                  </a:schemeClr>
                </a:solidFill>
              </a:rPr>
              <a:t>Know the signs</a:t>
            </a:r>
          </a:p>
        </p:txBody>
      </p:sp>
      <p:sp>
        <p:nvSpPr>
          <p:cNvPr id="39939" name="Rectangle 4"/>
          <p:cNvSpPr>
            <a:spLocks noGrp="1" noChangeArrowheads="1"/>
          </p:cNvSpPr>
          <p:nvPr>
            <p:ph idx="1"/>
          </p:nvPr>
        </p:nvSpPr>
        <p:spPr>
          <a:xfrm>
            <a:off x="685800" y="2057400"/>
            <a:ext cx="3505200" cy="2895600"/>
          </a:xfrm>
        </p:spPr>
        <p:txBody>
          <a:bodyPr/>
          <a:lstStyle/>
          <a:p>
            <a:r>
              <a:rPr lang="en-US" altLang="en-US" sz="2800" dirty="0"/>
              <a:t>Bites</a:t>
            </a:r>
          </a:p>
          <a:p>
            <a:r>
              <a:rPr lang="en-US" altLang="en-US" sz="2800" dirty="0"/>
              <a:t>Fecal spots</a:t>
            </a:r>
          </a:p>
          <a:p>
            <a:r>
              <a:rPr lang="en-US" altLang="en-US" sz="2800" dirty="0"/>
              <a:t>Shed skins</a:t>
            </a:r>
          </a:p>
          <a:p>
            <a:r>
              <a:rPr lang="en-US" altLang="en-US" sz="2800" dirty="0"/>
              <a:t>Dead bed bugs</a:t>
            </a:r>
          </a:p>
          <a:p>
            <a:r>
              <a:rPr lang="en-US" altLang="en-US" sz="2800" dirty="0"/>
              <a:t>Live bed bugs</a:t>
            </a:r>
          </a:p>
          <a:p>
            <a:endParaRPr lang="en-US" altLang="en-US" sz="2800" dirty="0"/>
          </a:p>
        </p:txBody>
      </p:sp>
      <p:sp>
        <p:nvSpPr>
          <p:cNvPr id="39937"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AB9C9DBA-E763-284C-ABB4-2C610C399CB7}" type="slidenum">
              <a:rPr lang="en-US" altLang="en-US" sz="1400"/>
              <a:pPr>
                <a:lnSpc>
                  <a:spcPct val="100000"/>
                </a:lnSpc>
                <a:spcBef>
                  <a:spcPct val="0"/>
                </a:spcBef>
                <a:buSzTx/>
                <a:buFontTx/>
                <a:buNone/>
              </a:pPr>
              <a:t>39</a:t>
            </a:fld>
            <a:endParaRPr lang="en-US" altLang="en-US" sz="1400"/>
          </a:p>
        </p:txBody>
      </p:sp>
      <p:pic>
        <p:nvPicPr>
          <p:cNvPr id="6" name="Picture 2" descr="IMG_11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524" y="4606491"/>
            <a:ext cx="3342219" cy="2263877"/>
          </a:xfrm>
          <a:prstGeom prst="rect">
            <a:avLst/>
          </a:prstGeom>
          <a:noFill/>
          <a:ln w="6350">
            <a:noFill/>
            <a:miter lim="800000"/>
            <a:headEnd/>
            <a:tailEnd/>
          </a:ln>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32344" y="6575713"/>
            <a:ext cx="2362200" cy="200055"/>
          </a:xfrm>
          <a:prstGeom prst="rect">
            <a:avLst/>
          </a:prstGeom>
          <a:noFill/>
        </p:spPr>
        <p:txBody>
          <a:bodyPr wrap="square" rtlCol="0">
            <a:spAutoFit/>
          </a:bodyPr>
          <a:lstStyle/>
          <a:p>
            <a:r>
              <a:rPr lang="en-US" sz="700" dirty="0">
                <a:solidFill>
                  <a:schemeClr val="bg1"/>
                </a:solidFill>
              </a:rPr>
              <a:t>Photo: Alex </a:t>
            </a:r>
            <a:r>
              <a:rPr lang="en-US" sz="700" dirty="0" err="1">
                <a:solidFill>
                  <a:schemeClr val="bg1"/>
                </a:solidFill>
              </a:rPr>
              <a:t>Yelich</a:t>
            </a:r>
            <a:endParaRPr lang="en-US" sz="700" dirty="0">
              <a:solidFill>
                <a:schemeClr val="bg1"/>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6410" y="1987536"/>
            <a:ext cx="1712528" cy="2283370"/>
          </a:xfrm>
          <a:prstGeom prst="rect">
            <a:avLst/>
          </a:prstGeom>
          <a:noFill/>
          <a:ln w="6350">
            <a:noFill/>
            <a:miter lim="800000"/>
            <a:headEnd/>
            <a:tailEnd/>
          </a:ln>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544680" y="1274234"/>
            <a:ext cx="3424768" cy="2568576"/>
          </a:xfrm>
          <a:prstGeom prst="rect">
            <a:avLst/>
          </a:prstGeom>
          <a:noFill/>
          <a:ln w="6350">
            <a:noFill/>
            <a:miter lim="800000"/>
            <a:headEnd/>
            <a:tailEnd/>
          </a:ln>
          <a:effectLst/>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40961" t="36935" r="15984" b="6046"/>
          <a:stretch/>
        </p:blipFill>
        <p:spPr>
          <a:xfrm rot="10800000">
            <a:off x="5894585" y="4235669"/>
            <a:ext cx="2362200" cy="2346222"/>
          </a:xfrm>
          <a:prstGeom prst="rect">
            <a:avLst/>
          </a:prstGeom>
          <a:noFill/>
          <a:ln w="6350">
            <a:noFill/>
            <a:miter lim="800000"/>
            <a:headEnd/>
            <a:tailEnd/>
          </a:ln>
          <a:effectLst/>
        </p:spPr>
      </p:pic>
      <p:sp>
        <p:nvSpPr>
          <p:cNvPr id="8" name="TextBox 7"/>
          <p:cNvSpPr txBox="1"/>
          <p:nvPr/>
        </p:nvSpPr>
        <p:spPr>
          <a:xfrm>
            <a:off x="7029759" y="6032368"/>
            <a:ext cx="1219200" cy="200055"/>
          </a:xfrm>
          <a:prstGeom prst="rect">
            <a:avLst/>
          </a:prstGeom>
          <a:noFill/>
        </p:spPr>
        <p:txBody>
          <a:bodyPr wrap="square" rtlCol="0">
            <a:spAutoFit/>
          </a:bodyPr>
          <a:lstStyle/>
          <a:p>
            <a:r>
              <a:rPr lang="en-US" sz="700" dirty="0">
                <a:solidFill>
                  <a:schemeClr val="bg1"/>
                </a:solidFill>
              </a:rPr>
              <a:t>Photo: Susannah Reese</a:t>
            </a:r>
          </a:p>
        </p:txBody>
      </p:sp>
      <p:sp>
        <p:nvSpPr>
          <p:cNvPr id="12" name="TextBox 11"/>
          <p:cNvSpPr txBox="1"/>
          <p:nvPr/>
        </p:nvSpPr>
        <p:spPr>
          <a:xfrm>
            <a:off x="7451610" y="4002796"/>
            <a:ext cx="1219200" cy="200055"/>
          </a:xfrm>
          <a:prstGeom prst="rect">
            <a:avLst/>
          </a:prstGeom>
          <a:noFill/>
        </p:spPr>
        <p:txBody>
          <a:bodyPr wrap="square" rtlCol="0">
            <a:spAutoFit/>
          </a:bodyPr>
          <a:lstStyle/>
          <a:p>
            <a:r>
              <a:rPr lang="en-US" sz="700" dirty="0">
                <a:solidFill>
                  <a:schemeClr val="bg1"/>
                </a:solidFill>
              </a:rPr>
              <a:t>Photo: Susannah Reese</a:t>
            </a:r>
          </a:p>
        </p:txBody>
      </p:sp>
      <p:sp>
        <p:nvSpPr>
          <p:cNvPr id="13" name="TextBox 12"/>
          <p:cNvSpPr txBox="1"/>
          <p:nvPr/>
        </p:nvSpPr>
        <p:spPr>
          <a:xfrm>
            <a:off x="3895238" y="4026174"/>
            <a:ext cx="1219200" cy="200055"/>
          </a:xfrm>
          <a:prstGeom prst="rect">
            <a:avLst/>
          </a:prstGeom>
          <a:noFill/>
        </p:spPr>
        <p:txBody>
          <a:bodyPr wrap="square" rtlCol="0">
            <a:spAutoFit/>
          </a:bodyPr>
          <a:lstStyle/>
          <a:p>
            <a:r>
              <a:rPr lang="en-US" sz="700" dirty="0">
                <a:solidFill>
                  <a:schemeClr val="bg1"/>
                </a:solidFill>
              </a:rPr>
              <a:t>Photo: Susannah Reese</a:t>
            </a:r>
          </a:p>
        </p:txBody>
      </p:sp>
      <p:pic>
        <p:nvPicPr>
          <p:cNvPr id="14"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87393" y="1502063"/>
            <a:ext cx="3937000" cy="5248275"/>
          </a:xfrm>
          <a:prstGeom prst="rect">
            <a:avLst/>
          </a:prstGeom>
          <a:noFill/>
          <a:ln w="6350">
            <a:no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53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44C19-BA16-4B43-B60A-A03A5D4230EF}"/>
              </a:ext>
            </a:extLst>
          </p:cNvPr>
          <p:cNvSpPr>
            <a:spLocks noGrp="1"/>
          </p:cNvSpPr>
          <p:nvPr>
            <p:ph type="title"/>
          </p:nvPr>
        </p:nvSpPr>
        <p:spPr/>
        <p:txBody>
          <a:bodyPr/>
          <a:lstStyle/>
          <a:p>
            <a:pPr algn="l"/>
            <a:r>
              <a:rPr lang="en-US" sz="4800" b="1" dirty="0">
                <a:solidFill>
                  <a:schemeClr val="accent2">
                    <a:lumMod val="50000"/>
                  </a:schemeClr>
                </a:solidFill>
              </a:rPr>
              <a:t>What do pests do to us?</a:t>
            </a:r>
          </a:p>
        </p:txBody>
      </p:sp>
      <p:pic>
        <p:nvPicPr>
          <p:cNvPr id="3" name="Picture 2">
            <a:extLst>
              <a:ext uri="{FF2B5EF4-FFF2-40B4-BE49-F238E27FC236}">
                <a16:creationId xmlns:a16="http://schemas.microsoft.com/office/drawing/2014/main" id="{8000641D-C9BA-3642-83E3-19EECFE61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4286"/>
            <a:ext cx="3489586" cy="5263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A61BA3F3-C293-F146-81ED-DC2ACFE69F05}"/>
              </a:ext>
            </a:extLst>
          </p:cNvPr>
          <p:cNvSpPr txBox="1">
            <a:spLocks/>
          </p:cNvSpPr>
          <p:nvPr/>
        </p:nvSpPr>
        <p:spPr>
          <a:xfrm>
            <a:off x="3489586" y="1852791"/>
            <a:ext cx="5654414" cy="4962167"/>
          </a:xfrm>
          <a:prstGeom prst="rect">
            <a:avLst/>
          </a:prstGeom>
        </p:spPr>
        <p:txBody>
          <a:bodyPr>
            <a:no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Blip>
                <a:blip r:embed="rId4"/>
              </a:buBlip>
            </a:pPr>
            <a:r>
              <a:rPr lang="en-US" sz="2400" b="1" dirty="0">
                <a:latin typeface="Avenir Next" panose="020B0503020202020204" pitchFamily="34" charset="0"/>
              </a:rPr>
              <a:t>Pests cause allergies &amp; can trigger asthma </a:t>
            </a:r>
          </a:p>
          <a:p>
            <a:pPr>
              <a:lnSpc>
                <a:spcPct val="80000"/>
              </a:lnSpc>
              <a:buBlip>
                <a:blip r:embed="rId4"/>
              </a:buBlip>
            </a:pPr>
            <a:endParaRPr lang="en-US" sz="2400" b="1" dirty="0">
              <a:latin typeface="Avenir Next" panose="020B0503020202020204" pitchFamily="34" charset="0"/>
            </a:endParaRPr>
          </a:p>
          <a:p>
            <a:pPr>
              <a:lnSpc>
                <a:spcPct val="80000"/>
              </a:lnSpc>
              <a:buBlip>
                <a:blip r:embed="rId4"/>
              </a:buBlip>
            </a:pPr>
            <a:r>
              <a:rPr lang="en-US" sz="2400" b="1" dirty="0">
                <a:latin typeface="Avenir Next" panose="020B0503020202020204" pitchFamily="34" charset="0"/>
              </a:rPr>
              <a:t>Asthma: rate has doubled in 20 years</a:t>
            </a:r>
          </a:p>
          <a:p>
            <a:pPr>
              <a:lnSpc>
                <a:spcPct val="80000"/>
              </a:lnSpc>
              <a:buBlip>
                <a:blip r:embed="rId4"/>
              </a:buBlip>
            </a:pPr>
            <a:endParaRPr lang="en-US" sz="2400" b="1" dirty="0">
              <a:latin typeface="Avenir Next" panose="020B0503020202020204" pitchFamily="34" charset="0"/>
            </a:endParaRPr>
          </a:p>
          <a:p>
            <a:pPr>
              <a:lnSpc>
                <a:spcPct val="80000"/>
              </a:lnSpc>
              <a:buBlip>
                <a:blip r:embed="rId4"/>
              </a:buBlip>
            </a:pPr>
            <a:r>
              <a:rPr lang="en-US" sz="2400" b="1" dirty="0">
                <a:latin typeface="Avenir Next" panose="020B0503020202020204" pitchFamily="34" charset="0"/>
              </a:rPr>
              <a:t>Bites can transmit Lyme, West Nile, Zika, rabies</a:t>
            </a:r>
          </a:p>
          <a:p>
            <a:pPr marL="514350" indent="-457200">
              <a:lnSpc>
                <a:spcPct val="80000"/>
              </a:lnSpc>
              <a:buBlip>
                <a:blip r:embed="rId4"/>
              </a:buBlip>
            </a:pPr>
            <a:endParaRPr lang="en-US" sz="2400" b="1" dirty="0">
              <a:latin typeface="Avenir Next" panose="020B0503020202020204" pitchFamily="34" charset="0"/>
            </a:endParaRPr>
          </a:p>
          <a:p>
            <a:pPr marL="514350" indent="-457200">
              <a:lnSpc>
                <a:spcPct val="80000"/>
              </a:lnSpc>
              <a:buBlip>
                <a:blip r:embed="rId4"/>
              </a:buBlip>
            </a:pPr>
            <a:r>
              <a:rPr lang="en-US" sz="2400" b="1" dirty="0">
                <a:latin typeface="Avenir Next" panose="020B0503020202020204" pitchFamily="34" charset="0"/>
              </a:rPr>
              <a:t>Carry disease pathogens and contaminate food</a:t>
            </a:r>
          </a:p>
          <a:p>
            <a:pPr lvl="1">
              <a:lnSpc>
                <a:spcPct val="80000"/>
              </a:lnSpc>
              <a:buBlip>
                <a:blip r:embed="rId4"/>
              </a:buBlip>
            </a:pPr>
            <a:r>
              <a:rPr lang="en-US" sz="2400" dirty="0">
                <a:latin typeface="Avenir Next" panose="020B0503020202020204" pitchFamily="34" charset="0"/>
              </a:rPr>
              <a:t>Rodents carry, Leptospirosis, Plague, Salmonella, Typhus</a:t>
            </a:r>
          </a:p>
        </p:txBody>
      </p:sp>
    </p:spTree>
    <p:extLst>
      <p:ext uri="{BB962C8B-B14F-4D97-AF65-F5344CB8AC3E}">
        <p14:creationId xmlns:p14="http://schemas.microsoft.com/office/powerpoint/2010/main" val="27928676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ttachments.office.net/owa/sck27%40cornell.edu/service.svc/s/GetFileAttachment?id=AAMkADg5Zjc3NzE1LWJkODUtNDUwOS1hZTA5LWNmNWEyMzE5YjMwMABGAAAAAAD%2B4xBQ%2FdrvRrHytPj82oiIBwClK4izr0kSRonz4Dkgk9MRACIkD6Y8AACxXQx8BQtTTaKGA8fc4xDcAAUPtLnsAAABEgAQAEcEfVeWVCBDg8M%2FBxysDns%3D&amp;X-OWA-CANARY=_TONmBJb2kq1erWX_oLSPGCyGt44z9YYFrNFPI2nzT3g7epY3gx7TkCkfkV2GjpiyL6SwGV_uqo.&amp;token=eyJhbGciOiJSUzI1NiIsImtpZCI6IjA2MDBGOUY2NzQ2MjA3MzdFNzM0MDRFMjg3QzQ1QTgxOENCN0NFQjgiLCJ4NXQiOiJCZ0Q1OW5SaUJ6Zm5OQVRpaDhSYWdZeTN6cmciLCJ0eXAiOiJKV1QifQ.eyJ2ZXIiOiJFeGNoYW5nZS5DYWxsYmFjay5WMSIsImFwcGN0eHNlbmRlciI6Ik93YURvd25sb2FkQDVkN2U0MzY2LTFiOWItNDVjZi04ZTc5LWIxNGIyN2RmNDZlMSIsImFwcGN0eCI6IntcIm1zZXhjaHByb3RcIjpcIm93YVwiLFwicHJpbWFyeXNpZFwiOlwiUy0xLTUtMjEtMzgzNTMyNTgzOC0xNjIyOTMzNDc3LTE1NTUzOTA1NjctMTUxOTc0OTRcIixcInB1aWRcIjpcIjExNTM5NzcwMjUwNzUxNTg0NjVcIixcIm9pZFwiOlwiYmUyZTI4N2UtMGM4NC00OTNkLWE1MDUtY2YyNDhkMzcxNWY1XCIsXCJzY29wZVwiOlwiT3dhRG93bmxvYWRcIn0iLCJuYmYiOjE1NTY4MjcyMTAsImV4cCI6MTU1NjgyNzgxMCwiaXNzIjoiMDAwMDAwMDItMDAwMC0wZmYxLWNlMDAtMDAwMDAwMDAwMDAwQDVkN2U0MzY2LTFiOWItNDVjZi04ZTc5LWIxNGIyN2RmNDZlMSIsImF1ZCI6IjAwMDAwMDAyLTAwMDAtMGZmMS1jZTAwLTAwMDAwMDAwMDAwMC9hdHRhY2htZW50cy5vZmZpY2UubmV0QDVkN2U0MzY2LTFiOWItNDVjZi04ZTc5LWIxNGIyN2RmNDZlMSJ9.qEqNyNt-P6g6Jov-rmvmEMzdwdsZpC8eNkstAFOpCMpfyKYTD646VuDCDrgN9UN5rTpOVpM2rYGDCjInx5QWP3AZ2IB5KOaEj18GGBAa7ye-cgcaT_0pzjKSVl75eDjfbG6LwZP7QpHLPPMxWZiYTSv-b0iEboIxgUl-7IzT5sEw8YErLKIV0ldcj8tb4o16VfYJ4BkpT0AFuB6l734GtDyKFyH0ENBu2O6zJNZHAqhDApZ0qRGOuvDkr34FQ4jwwncL-5sx3Z-kR-6tOOWDYpSNvgqyCoiWVYbz-__-CynGzitEKuNJqDjGkPE5qm7u7pSPrn9Jw0_heVRbcMbsmQ&amp;owa=outlook.office.com&amp;isImagePreview=True">
            <a:extLst>
              <a:ext uri="{FF2B5EF4-FFF2-40B4-BE49-F238E27FC236}">
                <a16:creationId xmlns:a16="http://schemas.microsoft.com/office/drawing/2014/main" id="{30AB1385-09D5-BB4A-94F9-44054F3F6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68245" cy="55576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s://attachments.office.net/owa/sck27%40cornell.edu/service.svc/s/GetFileAttachment?id=AAMkADg5Zjc3NzE1LWJkODUtNDUwOS1hZTA5LWNmNWEyMzE5YjMwMABGAAAAAAD%2B4xBQ%2FdrvRrHytPj82oiIBwClK4izr0kSRonz4Dkgk9MRACIkD6Y8AACxXQx8BQtTTaKGA8fc4xDcAAUPtLnsAAABEgAQAKyY8UYfeUpOgZwrHDC8LL4%3D&amp;X-OWA-CANARY=LQ3r4OxaNESM7q4rKLKfyQCBc_Q4z9YYtfn71SK0YLu312oTrFMuncPIJgnAAzpVYQhhQKbZA-w.&amp;token=eyJhbGciOiJSUzI1NiIsImtpZCI6IjA2MDBGOUY2NzQ2MjA3MzdFNzM0MDRFMjg3QzQ1QTgxOENCN0NFQjgiLCJ4NXQiOiJCZ0Q1OW5SaUJ6Zm5OQVRpaDhSYWdZeTN6cmciLCJ0eXAiOiJKV1QifQ.eyJ2ZXIiOiJFeGNoYW5nZS5DYWxsYmFjay5WMSIsImFwcGN0eHNlbmRlciI6Ik93YURvd25sb2FkQDVkN2U0MzY2LTFiOWItNDVjZi04ZTc5LWIxNGIyN2RmNDZlMSIsImFwcGN0eCI6IntcIm1zZXhjaHByb3RcIjpcIm93YVwiLFwicHJpbWFyeXNpZFwiOlwiUy0xLTUtMjEtMzgzNTMyNTgzOC0xNjIyOTMzNDc3LTE1NTUzOTA1NjctMTUxOTc0OTRcIixcInB1aWRcIjpcIjExNTM5NzcwMjUwNzUxNTg0NjVcIixcIm9pZFwiOlwiYmUyZTI4N2UtMGM4NC00OTNkLWE1MDUtY2YyNDhkMzcxNWY1XCIsXCJzY29wZVwiOlwiT3dhRG93bmxvYWRcIn0iLCJuYmYiOjE1NTY4MjcyNDcsImV4cCI6MTU1NjgyNzg0NywiaXNzIjoiMDAwMDAwMDItMDAwMC0wZmYxLWNlMDAtMDAwMDAwMDAwMDAwQDVkN2U0MzY2LTFiOWItNDVjZi04ZTc5LWIxNGIyN2RmNDZlMSIsImF1ZCI6IjAwMDAwMDAyLTAwMDAtMGZmMS1jZTAwLTAwMDAwMDAwMDAwMC9hdHRhY2htZW50cy5vZmZpY2UubmV0QDVkN2U0MzY2LTFiOWItNDVjZi04ZTc5LWIxNGIyN2RmNDZlMSJ9.foU7X1UgRhDhyKhezvex3BJoaAco2PF7re6S9dnhRmbPObj_00ojYOz4CGNT3tvwwyCQwncK9GQLFE2TJgecX5SP5FtZ-CJ8hjbVc4QF3fcJVcFOKyDhLmBuNRZoAh1d_tnpF5xC3YjT__gaSi-pmVR-ala2c1boTqsO4qdMOCPaihfnwf41u0F1x1FEncX-bl1ooHm55BwfNVHKQtugOeqCr7L8E4sFWcCO_WQNW9cBzMb4oNlKF0DfjE1ZWxo0hdMXb8-T57hth-nk0aHkWg9EKNi_7hg9hiQ7ap94XJNtf9Vy_9Kj4wzP8aMk0ztKenftJRrwILqWoZjWlaHMJQ&amp;owa=outlook.office.com&amp;isImagePreview=True">
            <a:extLst>
              <a:ext uri="{FF2B5EF4-FFF2-40B4-BE49-F238E27FC236}">
                <a16:creationId xmlns:a16="http://schemas.microsoft.com/office/drawing/2014/main" id="{49BE9B47-FEE7-5D4B-BDE8-1E539B843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1"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302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231710" y="251460"/>
            <a:ext cx="8229600" cy="1143000"/>
          </a:xfrm>
        </p:spPr>
        <p:txBody>
          <a:bodyPr/>
          <a:lstStyle/>
          <a:p>
            <a:pPr algn="l" eaLnBrk="1" hangingPunct="1"/>
            <a:r>
              <a:rPr lang="en-US" altLang="en-US" sz="6000" b="1" dirty="0">
                <a:solidFill>
                  <a:schemeClr val="accent2">
                    <a:lumMod val="50000"/>
                  </a:schemeClr>
                </a:solidFill>
              </a:rPr>
              <a:t>People and bed bug bites</a:t>
            </a:r>
          </a:p>
        </p:txBody>
      </p:sp>
      <p:sp>
        <p:nvSpPr>
          <p:cNvPr id="5" name="Content Placeholder 4"/>
          <p:cNvSpPr>
            <a:spLocks noGrp="1"/>
          </p:cNvSpPr>
          <p:nvPr>
            <p:ph idx="1"/>
          </p:nvPr>
        </p:nvSpPr>
        <p:spPr>
          <a:xfrm>
            <a:off x="4368800" y="1828799"/>
            <a:ext cx="4089400" cy="4680111"/>
          </a:xfrm>
        </p:spPr>
        <p:txBody>
          <a:bodyPr/>
          <a:lstStyle/>
          <a:p>
            <a:pPr eaLnBrk="1" hangingPunct="1"/>
            <a:r>
              <a:rPr lang="en-US" altLang="en-US" sz="2800" dirty="0"/>
              <a:t>Prefer feeding during darkness</a:t>
            </a:r>
          </a:p>
          <a:p>
            <a:pPr eaLnBrk="1" hangingPunct="1"/>
            <a:r>
              <a:rPr lang="en-US" altLang="en-US" sz="2800" dirty="0"/>
              <a:t>Bites often painless</a:t>
            </a:r>
          </a:p>
          <a:p>
            <a:pPr eaLnBrk="1" hangingPunct="1"/>
            <a:r>
              <a:rPr lang="en-US" altLang="en-US" sz="2800" dirty="0"/>
              <a:t>Many people don’t exhibit an obvious reaction to bed bug bites and may not know they have an infestation</a:t>
            </a:r>
          </a:p>
          <a:p>
            <a:pPr eaLnBrk="1" hangingPunct="1"/>
            <a:r>
              <a:rPr lang="en-US" altLang="en-US" sz="2800" b="1" dirty="0"/>
              <a:t>They do not spread disease</a:t>
            </a:r>
          </a:p>
        </p:txBody>
      </p:sp>
      <p:sp>
        <p:nvSpPr>
          <p:cNvPr id="7" name="TextBox 6"/>
          <p:cNvSpPr txBox="1"/>
          <p:nvPr/>
        </p:nvSpPr>
        <p:spPr>
          <a:xfrm>
            <a:off x="231710" y="6508911"/>
            <a:ext cx="1219200" cy="200055"/>
          </a:xfrm>
          <a:prstGeom prst="rect">
            <a:avLst/>
          </a:prstGeom>
          <a:noFill/>
        </p:spPr>
        <p:txBody>
          <a:bodyPr wrap="square" rtlCol="0">
            <a:spAutoFit/>
          </a:bodyPr>
          <a:lstStyle/>
          <a:p>
            <a:r>
              <a:rPr lang="en-US" sz="700" dirty="0">
                <a:solidFill>
                  <a:schemeClr val="bg1"/>
                </a:solidFill>
              </a:rPr>
              <a:t>Photo: Susannah Reese</a:t>
            </a:r>
          </a:p>
        </p:txBody>
      </p:sp>
      <p:pic>
        <p:nvPicPr>
          <p:cNvPr id="3" name="Picture 2">
            <a:extLst>
              <a:ext uri="{FF2B5EF4-FFF2-40B4-BE49-F238E27FC236}">
                <a16:creationId xmlns:a16="http://schemas.microsoft.com/office/drawing/2014/main" id="{3E1EB730-7472-5B4B-A984-00A3862C9DD1}"/>
              </a:ext>
            </a:extLst>
          </p:cNvPr>
          <p:cNvPicPr>
            <a:picLocks noChangeAspect="1"/>
          </p:cNvPicPr>
          <p:nvPr/>
        </p:nvPicPr>
        <p:blipFill>
          <a:blip r:embed="rId3"/>
          <a:stretch>
            <a:fillRect/>
          </a:stretch>
        </p:blipFill>
        <p:spPr>
          <a:xfrm rot="5400000">
            <a:off x="-659784" y="2239520"/>
            <a:ext cx="5278263" cy="3958698"/>
          </a:xfrm>
          <a:prstGeom prst="rect">
            <a:avLst/>
          </a:prstGeom>
        </p:spPr>
      </p:pic>
    </p:spTree>
    <p:extLst>
      <p:ext uri="{BB962C8B-B14F-4D97-AF65-F5344CB8AC3E}">
        <p14:creationId xmlns:p14="http://schemas.microsoft.com/office/powerpoint/2010/main" val="419928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15"/>
          <p:cNvSpPr>
            <a:spLocks noGrp="1" noChangeArrowheads="1"/>
          </p:cNvSpPr>
          <p:nvPr>
            <p:ph type="title"/>
          </p:nvPr>
        </p:nvSpPr>
        <p:spPr/>
        <p:txBody>
          <a:bodyPr/>
          <a:lstStyle/>
          <a:p>
            <a:pPr algn="l"/>
            <a:r>
              <a:rPr lang="en-US" sz="5400" b="1" dirty="0">
                <a:solidFill>
                  <a:schemeClr val="accent2">
                    <a:lumMod val="50000"/>
                  </a:schemeClr>
                </a:solidFill>
                <a:ea typeface="Osaka" charset="0"/>
                <a:cs typeface="Osaka" charset="0"/>
              </a:rPr>
              <a:t>How do bed bugs spread?</a:t>
            </a:r>
          </a:p>
        </p:txBody>
      </p:sp>
      <p:sp>
        <p:nvSpPr>
          <p:cNvPr id="48133" name="Rectangle 16"/>
          <p:cNvSpPr>
            <a:spLocks noGrp="1" noChangeArrowheads="1"/>
          </p:cNvSpPr>
          <p:nvPr>
            <p:ph idx="1"/>
          </p:nvPr>
        </p:nvSpPr>
        <p:spPr>
          <a:xfrm>
            <a:off x="533400" y="1663700"/>
            <a:ext cx="8534400" cy="1600200"/>
          </a:xfrm>
        </p:spPr>
        <p:txBody>
          <a:bodyPr/>
          <a:lstStyle/>
          <a:p>
            <a:r>
              <a:rPr lang="en-US" sz="2800" dirty="0">
                <a:latin typeface="Arial" charset="0"/>
                <a:ea typeface="Osaka" charset="0"/>
                <a:cs typeface="Osaka" charset="0"/>
              </a:rPr>
              <a:t>Actively crawl along wires, pipes, and under doors</a:t>
            </a:r>
          </a:p>
          <a:p>
            <a:r>
              <a:rPr lang="en-US" sz="2800" dirty="0">
                <a:latin typeface="Arial" charset="0"/>
                <a:ea typeface="Osaka" charset="0"/>
                <a:cs typeface="Osaka" charset="0"/>
              </a:rPr>
              <a:t>Passively on anything coming from an infested unit (furniture, backpacks, laundry…)</a:t>
            </a:r>
          </a:p>
        </p:txBody>
      </p:sp>
      <p:sp>
        <p:nvSpPr>
          <p:cNvPr id="48129"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1B6E4F-08D2-4242-A923-78E74C0F7614}" type="slidenum">
              <a:rPr lang="en-US" sz="1400">
                <a:ea typeface="Osaka" charset="0"/>
                <a:cs typeface="Osaka" charset="0"/>
              </a:rPr>
              <a:pPr/>
              <a:t>42</a:t>
            </a:fld>
            <a:endParaRPr lang="en-US" sz="1400">
              <a:ea typeface="Osaka" charset="0"/>
              <a:cs typeface="Osaka" charset="0"/>
            </a:endParaRPr>
          </a:p>
        </p:txBody>
      </p:sp>
      <p:grpSp>
        <p:nvGrpSpPr>
          <p:cNvPr id="48130" name="Group 2"/>
          <p:cNvGrpSpPr>
            <a:grpSpLocks/>
          </p:cNvGrpSpPr>
          <p:nvPr/>
        </p:nvGrpSpPr>
        <p:grpSpPr bwMode="auto">
          <a:xfrm>
            <a:off x="914400" y="3048000"/>
            <a:ext cx="3886200" cy="3810000"/>
            <a:chOff x="672" y="624"/>
            <a:chExt cx="2448" cy="2400"/>
          </a:xfrm>
        </p:grpSpPr>
        <p:pic>
          <p:nvPicPr>
            <p:cNvPr id="48134" name="Picture 3" descr="RG Unit Floor Pla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6" y="624"/>
              <a:ext cx="1044" cy="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5" name="Text Box 4"/>
            <p:cNvSpPr txBox="1">
              <a:spLocks noChangeArrowheads="1"/>
            </p:cNvSpPr>
            <p:nvPr/>
          </p:nvSpPr>
          <p:spPr bwMode="auto">
            <a:xfrm>
              <a:off x="1968" y="1392"/>
              <a:ext cx="1152" cy="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ea typeface="Osaka" charset="0"/>
                  <a:cs typeface="Osaka" charset="0"/>
                </a:rPr>
                <a:t>What</a:t>
              </a:r>
              <a:r>
                <a:rPr lang="ja-JP" altLang="en-US" b="1">
                  <a:ea typeface="Osaka" charset="0"/>
                  <a:cs typeface="Osaka" charset="0"/>
                </a:rPr>
                <a:t>’</a:t>
              </a:r>
              <a:r>
                <a:rPr lang="en-US" altLang="ja-JP" b="1">
                  <a:ea typeface="Osaka" charset="0"/>
                  <a:cs typeface="Osaka" charset="0"/>
                </a:rPr>
                <a:t>s on the other side of the wall?</a:t>
              </a:r>
              <a:endParaRPr lang="en-US" b="1">
                <a:ea typeface="Osaka" charset="0"/>
                <a:cs typeface="Osaka" charset="0"/>
              </a:endParaRPr>
            </a:p>
          </p:txBody>
        </p:sp>
        <p:sp>
          <p:nvSpPr>
            <p:cNvPr id="48136" name="Line 5"/>
            <p:cNvSpPr>
              <a:spLocks noChangeShapeType="1"/>
            </p:cNvSpPr>
            <p:nvPr/>
          </p:nvSpPr>
          <p:spPr bwMode="auto">
            <a:xfrm flipH="1" flipV="1">
              <a:off x="1584" y="1584"/>
              <a:ext cx="384" cy="144"/>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8137" name="Line 6"/>
            <p:cNvSpPr>
              <a:spLocks noChangeShapeType="1"/>
            </p:cNvSpPr>
            <p:nvPr/>
          </p:nvSpPr>
          <p:spPr bwMode="auto">
            <a:xfrm flipH="1" flipV="1">
              <a:off x="1584" y="1920"/>
              <a:ext cx="432" cy="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8138" name="Line 7"/>
            <p:cNvSpPr>
              <a:spLocks noChangeShapeType="1"/>
            </p:cNvSpPr>
            <p:nvPr/>
          </p:nvSpPr>
          <p:spPr bwMode="auto">
            <a:xfrm flipH="1">
              <a:off x="1584" y="2112"/>
              <a:ext cx="432" cy="19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48139" name="Group 8"/>
            <p:cNvGrpSpPr>
              <a:grpSpLocks/>
            </p:cNvGrpSpPr>
            <p:nvPr/>
          </p:nvGrpSpPr>
          <p:grpSpPr bwMode="auto">
            <a:xfrm>
              <a:off x="672" y="1728"/>
              <a:ext cx="1008" cy="1008"/>
              <a:chOff x="2400" y="1536"/>
              <a:chExt cx="864" cy="912"/>
            </a:xfrm>
          </p:grpSpPr>
          <p:sp>
            <p:nvSpPr>
              <p:cNvPr id="48143" name="Oval 9"/>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sz="1800">
                  <a:ea typeface="Osaka" charset="0"/>
                  <a:cs typeface="Osaka" charset="0"/>
                </a:endParaRPr>
              </a:p>
            </p:txBody>
          </p:sp>
          <p:sp>
            <p:nvSpPr>
              <p:cNvPr id="48144" name="Oval 10"/>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sz="1800">
                  <a:ea typeface="Osaka" charset="0"/>
                  <a:cs typeface="Osaka" charset="0"/>
                </a:endParaRPr>
              </a:p>
            </p:txBody>
          </p:sp>
        </p:grpSp>
        <p:grpSp>
          <p:nvGrpSpPr>
            <p:cNvPr id="48140" name="Group 11"/>
            <p:cNvGrpSpPr>
              <a:grpSpLocks/>
            </p:cNvGrpSpPr>
            <p:nvPr/>
          </p:nvGrpSpPr>
          <p:grpSpPr bwMode="auto">
            <a:xfrm>
              <a:off x="672" y="1008"/>
              <a:ext cx="1008" cy="1008"/>
              <a:chOff x="2400" y="1536"/>
              <a:chExt cx="864" cy="912"/>
            </a:xfrm>
          </p:grpSpPr>
          <p:sp>
            <p:nvSpPr>
              <p:cNvPr id="48141" name="Oval 12"/>
              <p:cNvSpPr>
                <a:spLocks noChangeArrowheads="1"/>
              </p:cNvSpPr>
              <p:nvPr/>
            </p:nvSpPr>
            <p:spPr bwMode="auto">
              <a:xfrm>
                <a:off x="2400" y="1536"/>
                <a:ext cx="864" cy="912"/>
              </a:xfrm>
              <a:prstGeom prst="ellipse">
                <a:avLst/>
              </a:prstGeom>
              <a:solidFill>
                <a:srgbClr val="FF0000">
                  <a:alpha val="18039"/>
                </a:srgbClr>
              </a:solidFill>
              <a:ln w="9525">
                <a:solidFill>
                  <a:srgbClr val="FF0000"/>
                </a:solidFill>
                <a:round/>
                <a:headEnd/>
                <a:tailEnd/>
              </a:ln>
            </p:spPr>
            <p:txBody>
              <a:bodyPr wrap="none" anchor="ctr"/>
              <a:lstStyle/>
              <a:p>
                <a:endParaRPr lang="en-US" sz="1800">
                  <a:ea typeface="Osaka" charset="0"/>
                  <a:cs typeface="Osaka" charset="0"/>
                </a:endParaRPr>
              </a:p>
            </p:txBody>
          </p:sp>
          <p:sp>
            <p:nvSpPr>
              <p:cNvPr id="48142" name="Oval 13"/>
              <p:cNvSpPr>
                <a:spLocks noChangeArrowheads="1"/>
              </p:cNvSpPr>
              <p:nvPr/>
            </p:nvSpPr>
            <p:spPr bwMode="auto">
              <a:xfrm>
                <a:off x="2736" y="1872"/>
                <a:ext cx="240" cy="240"/>
              </a:xfrm>
              <a:prstGeom prst="ellipse">
                <a:avLst/>
              </a:prstGeom>
              <a:solidFill>
                <a:srgbClr val="FF0000">
                  <a:alpha val="49019"/>
                </a:srgbClr>
              </a:solidFill>
              <a:ln w="9525">
                <a:solidFill>
                  <a:srgbClr val="FF0000"/>
                </a:solidFill>
                <a:round/>
                <a:headEnd/>
                <a:tailEnd/>
              </a:ln>
            </p:spPr>
            <p:txBody>
              <a:bodyPr wrap="none" anchor="ctr"/>
              <a:lstStyle/>
              <a:p>
                <a:endParaRPr lang="en-US" sz="1800">
                  <a:ea typeface="Osaka" charset="0"/>
                  <a:cs typeface="Osaka" charset="0"/>
                </a:endParaRPr>
              </a:p>
            </p:txBody>
          </p:sp>
        </p:grpSp>
      </p:grpSp>
      <p:pic>
        <p:nvPicPr>
          <p:cNvPr id="48131" name="Picture 14" descr="BB mattress by Dan r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25143" y="3123334"/>
            <a:ext cx="2960914" cy="3598141"/>
          </a:xfrm>
          <a:prstGeom prst="rect">
            <a:avLst/>
          </a:prstGeom>
          <a:noFill/>
          <a:ln w="6350">
            <a:noFill/>
            <a:miter lim="800000"/>
            <a:headEnd/>
            <a:tailEnd/>
          </a:ln>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585935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0735" y="331711"/>
            <a:ext cx="8983265" cy="1107996"/>
          </a:xfrm>
          <a:prstGeom prst="rect">
            <a:avLst/>
          </a:prstGeom>
          <a:noFill/>
        </p:spPr>
        <p:txBody>
          <a:bodyPr wrap="square">
            <a:spAutoFit/>
          </a:bodyPr>
          <a:lstStyle/>
          <a:p>
            <a:pPr fontAlgn="base">
              <a:spcBef>
                <a:spcPct val="0"/>
              </a:spcBef>
              <a:spcAft>
                <a:spcPct val="0"/>
              </a:spcAft>
              <a:defRPr/>
            </a:pPr>
            <a:r>
              <a:rPr lang="en-US" sz="3300" b="1" dirty="0">
                <a:solidFill>
                  <a:schemeClr val="accent2">
                    <a:lumMod val="50000"/>
                  </a:schemeClr>
                </a:solidFill>
                <a:effectLst>
                  <a:outerShdw blurRad="38100" dist="38100" dir="2700000" algn="tl">
                    <a:srgbClr val="000000">
                      <a:alpha val="43137"/>
                    </a:srgbClr>
                  </a:outerShdw>
                </a:effectLst>
                <a:latin typeface="+mj-lt"/>
              </a:rPr>
              <a:t>I know you just want to kill them…but before you pick up that can of spray, let’s talk prevention</a:t>
            </a:r>
          </a:p>
        </p:txBody>
      </p:sp>
      <p:sp>
        <p:nvSpPr>
          <p:cNvPr id="2" name="Slide Number Placeholder 1"/>
          <p:cNvSpPr>
            <a:spLocks noGrp="1"/>
          </p:cNvSpPr>
          <p:nvPr>
            <p:ph type="sldNum" sz="quarter" idx="18"/>
          </p:nvPr>
        </p:nvSpPr>
        <p:spPr/>
        <p:txBody>
          <a:bodyPr>
            <a:normAutofit/>
          </a:bodyPr>
          <a:lstStyle/>
          <a:p>
            <a:pPr algn="ctr">
              <a:defRPr/>
            </a:pPr>
            <a:fld id="{DC9778CB-B207-406E-9BCD-A11823472E7C}" type="slidenum">
              <a:rPr lang="en-US" sz="1050" b="1">
                <a:solidFill>
                  <a:prstClr val="white"/>
                </a:solidFill>
                <a:latin typeface="Tw Cen MT"/>
              </a:rPr>
              <a:pPr algn="ctr">
                <a:defRPr/>
              </a:pPr>
              <a:t>43</a:t>
            </a:fld>
            <a:endParaRPr lang="en-US" sz="1050" b="1" dirty="0">
              <a:solidFill>
                <a:prstClr val="white"/>
              </a:solidFill>
              <a:latin typeface="Tw Cen MT"/>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114253" y="2114354"/>
            <a:ext cx="6001047" cy="4000697"/>
          </a:xfrm>
          <a:prstGeom prst="rect">
            <a:avLst/>
          </a:prstGeom>
          <a:ln>
            <a:noFill/>
          </a:ln>
          <a:effectLst>
            <a:softEdge rad="112500"/>
          </a:effectLst>
        </p:spPr>
      </p:pic>
      <p:pic>
        <p:nvPicPr>
          <p:cNvPr id="4" name="Picture 3">
            <a:extLst>
              <a:ext uri="{FF2B5EF4-FFF2-40B4-BE49-F238E27FC236}">
                <a16:creationId xmlns:a16="http://schemas.microsoft.com/office/drawing/2014/main" id="{70260834-8F97-4947-9F13-91F71179850B}"/>
              </a:ext>
            </a:extLst>
          </p:cNvPr>
          <p:cNvPicPr>
            <a:picLocks noChangeAspect="1"/>
          </p:cNvPicPr>
          <p:nvPr/>
        </p:nvPicPr>
        <p:blipFill>
          <a:blip r:embed="rId5"/>
          <a:stretch>
            <a:fillRect/>
          </a:stretch>
        </p:blipFill>
        <p:spPr>
          <a:xfrm>
            <a:off x="2589798" y="1982812"/>
            <a:ext cx="2079762" cy="2691457"/>
          </a:xfrm>
          <a:prstGeom prst="rect">
            <a:avLst/>
          </a:prstGeom>
        </p:spPr>
      </p:pic>
    </p:spTree>
    <p:extLst>
      <p:ext uri="{BB962C8B-B14F-4D97-AF65-F5344CB8AC3E}">
        <p14:creationId xmlns:p14="http://schemas.microsoft.com/office/powerpoint/2010/main" val="324123771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5B1648-8682-1546-A222-3617D0D40D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D34D26DC-8844-9148-937F-30D138846851}"/>
              </a:ext>
            </a:extLst>
          </p:cNvPr>
          <p:cNvSpPr>
            <a:spLocks noGrp="1"/>
          </p:cNvSpPr>
          <p:nvPr>
            <p:ph type="title"/>
          </p:nvPr>
        </p:nvSpPr>
        <p:spPr>
          <a:xfrm>
            <a:off x="1869749" y="5792429"/>
            <a:ext cx="6621107" cy="857250"/>
          </a:xfrm>
        </p:spPr>
        <p:txBody>
          <a:bodyPr>
            <a:normAutofit fontScale="90000"/>
          </a:bodyPr>
          <a:lstStyle/>
          <a:p>
            <a:pPr algn="r"/>
            <a:r>
              <a:rPr lang="en-US" b="1" dirty="0">
                <a:solidFill>
                  <a:schemeClr val="bg1"/>
                </a:solidFill>
                <a:latin typeface="Avenir Next" panose="020B0503020202020204" pitchFamily="34" charset="0"/>
              </a:rPr>
              <a:t>Do you inspect your bed?</a:t>
            </a:r>
          </a:p>
        </p:txBody>
      </p:sp>
    </p:spTree>
    <p:extLst>
      <p:ext uri="{BB962C8B-B14F-4D97-AF65-F5344CB8AC3E}">
        <p14:creationId xmlns:p14="http://schemas.microsoft.com/office/powerpoint/2010/main" val="448753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sz="4800" b="1" dirty="0">
                <a:solidFill>
                  <a:schemeClr val="accent2">
                    <a:lumMod val="50000"/>
                  </a:schemeClr>
                </a:solidFill>
              </a:rPr>
              <a:t>Inspect regularly with a flashlight and lint roller</a:t>
            </a:r>
          </a:p>
        </p:txBody>
      </p:sp>
      <p:pic>
        <p:nvPicPr>
          <p:cNvPr id="6" name="Picture 5" descr="IMG_20130821_110647_340.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2805" y="1809749"/>
            <a:ext cx="3464719" cy="4619625"/>
          </a:xfrm>
          <a:prstGeom prst="rect">
            <a:avLst/>
          </a:prstGeom>
        </p:spPr>
      </p:pic>
      <p:pic>
        <p:nvPicPr>
          <p:cNvPr id="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19821" y="1626801"/>
            <a:ext cx="3344833" cy="33411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4453449" y="4967908"/>
            <a:ext cx="4233352" cy="1384995"/>
          </a:xfrm>
          <a:prstGeom prst="rect">
            <a:avLst/>
          </a:prstGeom>
          <a:noFill/>
        </p:spPr>
        <p:txBody>
          <a:bodyPr wrap="square" rtlCol="0">
            <a:spAutoFit/>
          </a:bodyPr>
          <a:lstStyle/>
          <a:p>
            <a:r>
              <a:rPr lang="en-US" sz="2800" dirty="0"/>
              <a:t>Inspect yourself – shoes, laces, socks, arms of jackets most common spots</a:t>
            </a:r>
          </a:p>
        </p:txBody>
      </p:sp>
    </p:spTree>
    <p:extLst>
      <p:ext uri="{BB962C8B-B14F-4D97-AF65-F5344CB8AC3E}">
        <p14:creationId xmlns:p14="http://schemas.microsoft.com/office/powerpoint/2010/main" val="30614160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algn="l"/>
            <a:r>
              <a:rPr lang="en-US" altLang="en-US" b="1" dirty="0">
                <a:solidFill>
                  <a:schemeClr val="accent2">
                    <a:lumMod val="50000"/>
                  </a:schemeClr>
                </a:solidFill>
              </a:rPr>
              <a:t>Inspect where bed bugs live</a:t>
            </a:r>
          </a:p>
        </p:txBody>
      </p:sp>
      <p:sp>
        <p:nvSpPr>
          <p:cNvPr id="52227" name="Rectangle 3"/>
          <p:cNvSpPr>
            <a:spLocks noGrp="1" noChangeArrowheads="1"/>
          </p:cNvSpPr>
          <p:nvPr>
            <p:ph idx="1"/>
          </p:nvPr>
        </p:nvSpPr>
        <p:spPr>
          <a:xfrm>
            <a:off x="223837" y="1708585"/>
            <a:ext cx="5715000" cy="2286000"/>
          </a:xfrm>
        </p:spPr>
        <p:txBody>
          <a:bodyPr/>
          <a:lstStyle/>
          <a:p>
            <a:r>
              <a:rPr lang="en-US" altLang="en-US" sz="2800" dirty="0"/>
              <a:t>Only inside homes and buildings</a:t>
            </a:r>
          </a:p>
          <a:p>
            <a:r>
              <a:rPr lang="en-US" altLang="en-US" sz="2800" dirty="0"/>
              <a:t>In any crack or crevice where a credit card edge could fit</a:t>
            </a:r>
          </a:p>
          <a:p>
            <a:r>
              <a:rPr lang="en-US" altLang="en-US" sz="2800" dirty="0"/>
              <a:t>On any item near where people rest</a:t>
            </a:r>
          </a:p>
          <a:p>
            <a:endParaRPr lang="en-US" altLang="en-US" sz="2800" dirty="0"/>
          </a:p>
        </p:txBody>
      </p:sp>
      <p:sp>
        <p:nvSpPr>
          <p:cNvPr id="52225"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6D5721F6-D2C2-A542-8239-EBA41EA34571}" type="slidenum">
              <a:rPr lang="en-US" altLang="en-US" sz="1400"/>
              <a:pPr>
                <a:lnSpc>
                  <a:spcPct val="100000"/>
                </a:lnSpc>
                <a:spcBef>
                  <a:spcPct val="0"/>
                </a:spcBef>
                <a:buSzTx/>
                <a:buFontTx/>
                <a:buNone/>
              </a:pPr>
              <a:t>46</a:t>
            </a:fld>
            <a:endParaRPr lang="en-US" altLang="en-US" sz="1400"/>
          </a:p>
        </p:txBody>
      </p:sp>
      <p:pic>
        <p:nvPicPr>
          <p:cNvPr id="16389" name="Picture 5" descr="IMAG0445.jpg"/>
          <p:cNvPicPr>
            <a:picLocks noChangeAspect="1"/>
          </p:cNvPicPr>
          <p:nvPr/>
        </p:nvPicPr>
        <p:blipFill>
          <a:blip r:embed="rId4">
            <a:lum bright="16000" contrast="-2000"/>
            <a:extLst>
              <a:ext uri="{28A0092B-C50C-407E-A947-70E740481C1C}">
                <a14:useLocalDpi xmlns:a14="http://schemas.microsoft.com/office/drawing/2010/main" val="0"/>
              </a:ext>
            </a:extLst>
          </a:blip>
          <a:srcRect/>
          <a:stretch>
            <a:fillRect/>
          </a:stretch>
        </p:blipFill>
        <p:spPr bwMode="auto">
          <a:xfrm>
            <a:off x="173037" y="4163060"/>
            <a:ext cx="3065463" cy="2103438"/>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16390" name="Picture 6" descr="IMAG0441.jpg"/>
          <p:cNvPicPr>
            <a:picLocks noChangeAspect="1"/>
          </p:cNvPicPr>
          <p:nvPr/>
        </p:nvPicPr>
        <p:blipFill>
          <a:blip r:embed="rId5">
            <a:lum bright="16000" contrast="28000"/>
            <a:extLst>
              <a:ext uri="{28A0092B-C50C-407E-A947-70E740481C1C}">
                <a14:useLocalDpi xmlns:a14="http://schemas.microsoft.com/office/drawing/2010/main" val="0"/>
              </a:ext>
            </a:extLst>
          </a:blip>
          <a:srcRect/>
          <a:stretch>
            <a:fillRect/>
          </a:stretch>
        </p:blipFill>
        <p:spPr bwMode="auto">
          <a:xfrm>
            <a:off x="5938837" y="4105275"/>
            <a:ext cx="3048000" cy="217646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52230" name="Text Box 3"/>
          <p:cNvSpPr txBox="1">
            <a:spLocks noChangeArrowheads="1"/>
          </p:cNvSpPr>
          <p:nvPr/>
        </p:nvSpPr>
        <p:spPr bwMode="auto">
          <a:xfrm>
            <a:off x="519271" y="6339841"/>
            <a:ext cx="312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000" b="1" dirty="0"/>
              <a:t>Mattress piping</a:t>
            </a:r>
          </a:p>
        </p:txBody>
      </p:sp>
      <p:sp>
        <p:nvSpPr>
          <p:cNvPr id="52231" name="Text Box 3"/>
          <p:cNvSpPr txBox="1">
            <a:spLocks noChangeArrowheads="1"/>
          </p:cNvSpPr>
          <p:nvPr/>
        </p:nvSpPr>
        <p:spPr bwMode="auto">
          <a:xfrm>
            <a:off x="6248400" y="6339841"/>
            <a:ext cx="312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000" b="1" dirty="0"/>
              <a:t>Switch plates</a:t>
            </a:r>
          </a:p>
        </p:txBody>
      </p:sp>
      <p:pic>
        <p:nvPicPr>
          <p:cNvPr id="2" name="Picture 1"/>
          <p:cNvPicPr>
            <a:picLocks noChangeAspect="1"/>
          </p:cNvPicPr>
          <p:nvPr/>
        </p:nvPicPr>
        <p:blipFill>
          <a:blip r:embed="rId6">
            <a:lum bright="16000" contrast="-2000"/>
            <a:extLst>
              <a:ext uri="{28A0092B-C50C-407E-A947-70E740481C1C}">
                <a14:useLocalDpi xmlns:a14="http://schemas.microsoft.com/office/drawing/2010/main" val="0"/>
              </a:ext>
            </a:extLst>
          </a:blip>
          <a:stretch>
            <a:fillRect/>
          </a:stretch>
        </p:blipFill>
        <p:spPr>
          <a:xfrm>
            <a:off x="3452971" y="4046019"/>
            <a:ext cx="2238057" cy="2293822"/>
          </a:xfrm>
          <a:prstGeom prst="rect">
            <a:avLst/>
          </a:prstGeom>
          <a:noFill/>
          <a:ln w="9525">
            <a:noFill/>
            <a:miter lim="800000"/>
            <a:headEnd/>
            <a:tailEnd/>
          </a:ln>
          <a:effectLst/>
        </p:spPr>
      </p:pic>
      <p:sp>
        <p:nvSpPr>
          <p:cNvPr id="10" name="Text Box 3"/>
          <p:cNvSpPr txBox="1">
            <a:spLocks noChangeArrowheads="1"/>
          </p:cNvSpPr>
          <p:nvPr/>
        </p:nvSpPr>
        <p:spPr bwMode="auto">
          <a:xfrm>
            <a:off x="3505200" y="6366451"/>
            <a:ext cx="3124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000" b="1" dirty="0"/>
              <a:t>Stuffed animals</a:t>
            </a:r>
          </a:p>
        </p:txBody>
      </p:sp>
      <p:cxnSp>
        <p:nvCxnSpPr>
          <p:cNvPr id="4" name="Straight Arrow Connector 3"/>
          <p:cNvCxnSpPr/>
          <p:nvPr/>
        </p:nvCxnSpPr>
        <p:spPr>
          <a:xfrm flipH="1">
            <a:off x="4541519" y="4724400"/>
            <a:ext cx="685801" cy="762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rotWithShape="1">
          <a:blip r:embed="rId7">
            <a:lum bright="16000" contrast="-2000"/>
            <a:extLst>
              <a:ext uri="{BEBA8EAE-BF5A-486C-A8C5-ECC9F3942E4B}">
                <a14:imgProps xmlns:a14="http://schemas.microsoft.com/office/drawing/2010/main">
                  <a14:imgLayer r:embed="rId8">
                    <a14:imgEffect>
                      <a14:sharpenSoften amount="96000"/>
                    </a14:imgEffect>
                  </a14:imgLayer>
                </a14:imgProps>
              </a:ext>
              <a:ext uri="{28A0092B-C50C-407E-A947-70E740481C1C}">
                <a14:useLocalDpi xmlns:a14="http://schemas.microsoft.com/office/drawing/2010/main" val="0"/>
              </a:ext>
            </a:extLst>
          </a:blip>
          <a:srcRect l="24197" t="28781" r="26173" b="31112"/>
          <a:stretch/>
        </p:blipFill>
        <p:spPr>
          <a:xfrm>
            <a:off x="6677024" y="1346497"/>
            <a:ext cx="2028825" cy="2186126"/>
          </a:xfrm>
          <a:prstGeom prst="rect">
            <a:avLst/>
          </a:prstGeom>
          <a:noFill/>
          <a:ln w="9525">
            <a:noFill/>
            <a:miter lim="800000"/>
            <a:headEnd/>
            <a:tailEnd/>
          </a:ln>
          <a:effectLst/>
        </p:spPr>
      </p:pic>
      <p:sp>
        <p:nvSpPr>
          <p:cNvPr id="14" name="Text Box 3"/>
          <p:cNvSpPr txBox="1">
            <a:spLocks noChangeArrowheads="1"/>
          </p:cNvSpPr>
          <p:nvPr/>
        </p:nvSpPr>
        <p:spPr bwMode="auto">
          <a:xfrm>
            <a:off x="6059011" y="3532623"/>
            <a:ext cx="33186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ct val="30000"/>
              </a:spcBef>
              <a:buSzPct val="80000"/>
              <a:buBlip>
                <a:blip r:embed="rId3"/>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50000"/>
              </a:spcBef>
              <a:buSzTx/>
              <a:buFontTx/>
              <a:buNone/>
            </a:pPr>
            <a:r>
              <a:rPr lang="en-US" altLang="en-US" sz="2000" b="1" dirty="0"/>
              <a:t>Couch cushion zippers</a:t>
            </a:r>
          </a:p>
        </p:txBody>
      </p:sp>
      <p:sp>
        <p:nvSpPr>
          <p:cNvPr id="6" name="TextBox 5"/>
          <p:cNvSpPr txBox="1"/>
          <p:nvPr/>
        </p:nvSpPr>
        <p:spPr>
          <a:xfrm>
            <a:off x="8229600" y="3200400"/>
            <a:ext cx="571500" cy="307777"/>
          </a:xfrm>
          <a:prstGeom prst="rect">
            <a:avLst/>
          </a:prstGeom>
          <a:noFill/>
        </p:spPr>
        <p:txBody>
          <a:bodyPr wrap="square" rtlCol="0">
            <a:spAutoFit/>
          </a:bodyPr>
          <a:lstStyle/>
          <a:p>
            <a:r>
              <a:rPr lang="en-US" sz="700" dirty="0">
                <a:solidFill>
                  <a:schemeClr val="bg1"/>
                </a:solidFill>
              </a:rPr>
              <a:t>Photo: S. Reese</a:t>
            </a:r>
          </a:p>
        </p:txBody>
      </p:sp>
      <p:sp>
        <p:nvSpPr>
          <p:cNvPr id="16" name="TextBox 15"/>
          <p:cNvSpPr txBox="1"/>
          <p:nvPr/>
        </p:nvSpPr>
        <p:spPr>
          <a:xfrm>
            <a:off x="3405981" y="6166470"/>
            <a:ext cx="1236980" cy="200055"/>
          </a:xfrm>
          <a:prstGeom prst="rect">
            <a:avLst/>
          </a:prstGeom>
          <a:noFill/>
        </p:spPr>
        <p:txBody>
          <a:bodyPr wrap="square" rtlCol="0">
            <a:spAutoFit/>
          </a:bodyPr>
          <a:lstStyle/>
          <a:p>
            <a:r>
              <a:rPr lang="en-US" sz="700" dirty="0"/>
              <a:t>Photo: </a:t>
            </a:r>
            <a:r>
              <a:rPr lang="en-US" sz="700" dirty="0" err="1"/>
              <a:t>Dr</a:t>
            </a:r>
            <a:r>
              <a:rPr lang="en-US" sz="700" dirty="0"/>
              <a:t> Dawn Gouge </a:t>
            </a:r>
          </a:p>
        </p:txBody>
      </p:sp>
    </p:spTree>
    <p:extLst>
      <p:ext uri="{BB962C8B-B14F-4D97-AF65-F5344CB8AC3E}">
        <p14:creationId xmlns:p14="http://schemas.microsoft.com/office/powerpoint/2010/main" val="16151539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31DAD-E54A-E04A-A8E5-42FCF6B5463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2140354-A20E-1045-9C16-5BA178D2640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7030"/>
          <a:stretch/>
        </p:blipFill>
        <p:spPr>
          <a:xfrm>
            <a:off x="-127177" y="0"/>
            <a:ext cx="9398353" cy="6858000"/>
          </a:xfrm>
        </p:spPr>
      </p:pic>
      <p:sp>
        <p:nvSpPr>
          <p:cNvPr id="6" name="TextBox 5">
            <a:extLst>
              <a:ext uri="{FF2B5EF4-FFF2-40B4-BE49-F238E27FC236}">
                <a16:creationId xmlns:a16="http://schemas.microsoft.com/office/drawing/2014/main" id="{4F27406E-921F-644C-9400-089901B3EAE8}"/>
              </a:ext>
            </a:extLst>
          </p:cNvPr>
          <p:cNvSpPr txBox="1"/>
          <p:nvPr/>
        </p:nvSpPr>
        <p:spPr>
          <a:xfrm>
            <a:off x="-127177" y="1071123"/>
            <a:ext cx="5094646" cy="2554545"/>
          </a:xfrm>
          <a:prstGeom prst="rect">
            <a:avLst/>
          </a:prstGeom>
          <a:noFill/>
        </p:spPr>
        <p:txBody>
          <a:bodyPr wrap="square" rtlCol="0">
            <a:spAutoFit/>
          </a:bodyPr>
          <a:lstStyle/>
          <a:p>
            <a:r>
              <a:rPr lang="en-US" sz="4000" b="1" dirty="0">
                <a:solidFill>
                  <a:schemeClr val="bg1"/>
                </a:solidFill>
                <a:latin typeface="Avenir Next" panose="020B0503020202020204" pitchFamily="34" charset="0"/>
              </a:rPr>
              <a:t>You can and should request a professional inspection </a:t>
            </a:r>
          </a:p>
        </p:txBody>
      </p:sp>
    </p:spTree>
    <p:extLst>
      <p:ext uri="{BB962C8B-B14F-4D97-AF65-F5344CB8AC3E}">
        <p14:creationId xmlns:p14="http://schemas.microsoft.com/office/powerpoint/2010/main" val="3912638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7" descr="Volcano at an angle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4700" y="4929188"/>
            <a:ext cx="1731963"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itle 1"/>
          <p:cNvSpPr>
            <a:spLocks noGrp="1"/>
          </p:cNvSpPr>
          <p:nvPr>
            <p:ph type="title"/>
          </p:nvPr>
        </p:nvSpPr>
        <p:spPr/>
        <p:txBody>
          <a:bodyPr/>
          <a:lstStyle/>
          <a:p>
            <a:pPr algn="l"/>
            <a:r>
              <a:rPr lang="en-US" altLang="en-US" sz="5400" b="1" dirty="0">
                <a:solidFill>
                  <a:schemeClr val="accent2">
                    <a:lumMod val="50000"/>
                  </a:schemeClr>
                </a:solidFill>
              </a:rPr>
              <a:t>Install bed bug monitors</a:t>
            </a:r>
          </a:p>
        </p:txBody>
      </p:sp>
      <p:sp>
        <p:nvSpPr>
          <p:cNvPr id="66563" name="Content Placeholder 2"/>
          <p:cNvSpPr>
            <a:spLocks noGrp="1"/>
          </p:cNvSpPr>
          <p:nvPr>
            <p:ph idx="1"/>
          </p:nvPr>
        </p:nvSpPr>
        <p:spPr>
          <a:xfrm>
            <a:off x="306387" y="1515269"/>
            <a:ext cx="7696200" cy="4244975"/>
          </a:xfrm>
        </p:spPr>
        <p:txBody>
          <a:bodyPr/>
          <a:lstStyle/>
          <a:p>
            <a:r>
              <a:rPr lang="en-US" altLang="en-US" dirty="0"/>
              <a:t>Interceptors can detect up to 95% of infestations</a:t>
            </a:r>
          </a:p>
          <a:p>
            <a:r>
              <a:rPr lang="en-US" altLang="en-US" dirty="0"/>
              <a:t>Trap and kill bed bugs</a:t>
            </a:r>
          </a:p>
          <a:p>
            <a:r>
              <a:rPr lang="en-US" altLang="en-US" dirty="0"/>
              <a:t>Determine how bad the infestation is</a:t>
            </a:r>
          </a:p>
          <a:p>
            <a:r>
              <a:rPr lang="en-US" altLang="en-US" dirty="0"/>
              <a:t>Two types</a:t>
            </a:r>
          </a:p>
          <a:p>
            <a:pPr lvl="1"/>
            <a:r>
              <a:rPr lang="en-US" altLang="en-US" dirty="0"/>
              <a:t>Passive</a:t>
            </a:r>
          </a:p>
          <a:p>
            <a:pPr lvl="1"/>
            <a:r>
              <a:rPr lang="en-US" altLang="en-US" dirty="0"/>
              <a:t>Active</a:t>
            </a:r>
          </a:p>
        </p:txBody>
      </p:sp>
      <p:sp>
        <p:nvSpPr>
          <p:cNvPr id="6656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a:lnSpc>
                <a:spcPct val="100000"/>
              </a:lnSpc>
              <a:spcBef>
                <a:spcPct val="0"/>
              </a:spcBef>
              <a:buSzTx/>
              <a:buFontTx/>
              <a:buNone/>
            </a:pPr>
            <a:fld id="{9E1EAA1C-6EAC-F644-A400-CFCE8D57D893}" type="slidenum">
              <a:rPr lang="en-US" altLang="en-US" sz="1400"/>
              <a:pPr>
                <a:lnSpc>
                  <a:spcPct val="100000"/>
                </a:lnSpc>
                <a:spcBef>
                  <a:spcPct val="0"/>
                </a:spcBef>
                <a:buSzTx/>
                <a:buFontTx/>
                <a:buNone/>
              </a:pPr>
              <a:t>48</a:t>
            </a:fld>
            <a:endParaRPr lang="en-US" altLang="en-US" sz="1400"/>
          </a:p>
        </p:txBody>
      </p:sp>
      <p:sp>
        <p:nvSpPr>
          <p:cNvPr id="66567" name="Picture 1" descr="Screen Shot 2016-10-14 at 2.43.56 PM.png"/>
          <p:cNvSpPr>
            <a:spLocks noChangeAspect="1"/>
          </p:cNvSpPr>
          <p:nvPr/>
        </p:nvSpPr>
        <p:spPr bwMode="auto">
          <a:xfrm>
            <a:off x="6781800" y="3276600"/>
            <a:ext cx="22367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2400">
              <a:ea typeface="ＭＳ Ｐゴシック" charset="-128"/>
            </a:endParaRPr>
          </a:p>
        </p:txBody>
      </p:sp>
      <p:sp>
        <p:nvSpPr>
          <p:cNvPr id="66568" name="Picture 7" descr="Volcano at an angle copy.jpg"/>
          <p:cNvSpPr>
            <a:spLocks noChangeAspect="1"/>
          </p:cNvSpPr>
          <p:nvPr/>
        </p:nvSpPr>
        <p:spPr bwMode="auto">
          <a:xfrm>
            <a:off x="228600" y="4724400"/>
            <a:ext cx="1731963"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4"/>
              </a:buBlip>
              <a:defRPr sz="3200">
                <a:solidFill>
                  <a:schemeClr val="tx1"/>
                </a:solidFill>
                <a:latin typeface="Arial" charset="0"/>
                <a:ea typeface="Osaka" charset="-128"/>
              </a:defRPr>
            </a:lvl1pPr>
            <a:lvl2pPr marL="742950" indent="-285750">
              <a:spcBef>
                <a:spcPct val="20000"/>
              </a:spcBef>
              <a:buChar char="–"/>
              <a:defRPr sz="2800">
                <a:solidFill>
                  <a:schemeClr val="tx1"/>
                </a:solidFill>
                <a:latin typeface="Arial" charset="0"/>
                <a:ea typeface="Osaka" charset="-128"/>
              </a:defRPr>
            </a:lvl2pPr>
            <a:lvl3pPr marL="1143000" indent="-228600">
              <a:spcBef>
                <a:spcPct val="20000"/>
              </a:spcBef>
              <a:buChar char="•"/>
              <a:defRPr sz="2400">
                <a:solidFill>
                  <a:schemeClr val="tx1"/>
                </a:solidFill>
                <a:latin typeface="Arial" charset="0"/>
                <a:ea typeface="Osaka" charset="-128"/>
              </a:defRPr>
            </a:lvl3pPr>
            <a:lvl4pPr marL="1600200" indent="-228600">
              <a:spcBef>
                <a:spcPct val="20000"/>
              </a:spcBef>
              <a:buChar char="–"/>
              <a:defRPr sz="2000">
                <a:solidFill>
                  <a:schemeClr val="tx1"/>
                </a:solidFill>
                <a:latin typeface="Arial" charset="0"/>
                <a:ea typeface="Osaka" charset="-128"/>
              </a:defRPr>
            </a:lvl4pPr>
            <a:lvl5pPr marL="2057400" indent="-228600">
              <a:spcBef>
                <a:spcPct val="20000"/>
              </a:spcBef>
              <a:buChar char="»"/>
              <a:defRPr sz="2000">
                <a:solidFill>
                  <a:schemeClr val="tx1"/>
                </a:solidFill>
                <a:latin typeface="Arial" charset="0"/>
                <a:ea typeface="Osaka" charset="-128"/>
              </a:defRPr>
            </a:lvl5pPr>
            <a:lvl6pPr marL="2514600" indent="-228600" eaLnBrk="0" fontAlgn="base" hangingPunct="0">
              <a:spcBef>
                <a:spcPct val="20000"/>
              </a:spcBef>
              <a:spcAft>
                <a:spcPct val="0"/>
              </a:spcAft>
              <a:buChar char="»"/>
              <a:defRPr sz="2000">
                <a:solidFill>
                  <a:schemeClr val="tx1"/>
                </a:solidFill>
                <a:latin typeface="Arial" charset="0"/>
                <a:ea typeface="Osaka" charset="-128"/>
              </a:defRPr>
            </a:lvl6pPr>
            <a:lvl7pPr marL="2971800" indent="-228600" eaLnBrk="0" fontAlgn="base" hangingPunct="0">
              <a:spcBef>
                <a:spcPct val="20000"/>
              </a:spcBef>
              <a:spcAft>
                <a:spcPct val="0"/>
              </a:spcAft>
              <a:buChar char="»"/>
              <a:defRPr sz="2000">
                <a:solidFill>
                  <a:schemeClr val="tx1"/>
                </a:solidFill>
                <a:latin typeface="Arial" charset="0"/>
                <a:ea typeface="Osaka" charset="-128"/>
              </a:defRPr>
            </a:lvl7pPr>
            <a:lvl8pPr marL="3429000" indent="-228600" eaLnBrk="0" fontAlgn="base" hangingPunct="0">
              <a:spcBef>
                <a:spcPct val="20000"/>
              </a:spcBef>
              <a:spcAft>
                <a:spcPct val="0"/>
              </a:spcAft>
              <a:buChar char="»"/>
              <a:defRPr sz="2000">
                <a:solidFill>
                  <a:schemeClr val="tx1"/>
                </a:solidFill>
                <a:latin typeface="Arial" charset="0"/>
                <a:ea typeface="Osaka" charset="-128"/>
              </a:defRPr>
            </a:lvl8pPr>
            <a:lvl9pPr marL="3886200" indent="-228600" eaLnBrk="0" fontAlgn="base" hangingPunct="0">
              <a:spcBef>
                <a:spcPct val="20000"/>
              </a:spcBef>
              <a:spcAft>
                <a:spcPct val="0"/>
              </a:spcAft>
              <a:buChar char="»"/>
              <a:defRPr sz="2000">
                <a:solidFill>
                  <a:schemeClr val="tx1"/>
                </a:solidFill>
                <a:latin typeface="Arial" charset="0"/>
                <a:ea typeface="Osaka" charset="-128"/>
              </a:defRPr>
            </a:lvl9pPr>
          </a:lstStyle>
          <a:p>
            <a:pPr eaLnBrk="1" hangingPunct="1">
              <a:lnSpc>
                <a:spcPct val="100000"/>
              </a:lnSpc>
              <a:spcBef>
                <a:spcPct val="0"/>
              </a:spcBef>
              <a:buSzTx/>
              <a:buFontTx/>
              <a:buNone/>
            </a:pPr>
            <a:endParaRPr lang="en-US" altLang="en-US" sz="2400">
              <a:ea typeface="ＭＳ Ｐゴシック" charset="-128"/>
            </a:endParaRPr>
          </a:p>
        </p:txBody>
      </p:sp>
      <p:pic>
        <p:nvPicPr>
          <p:cNvPr id="70667" name="Picture 1" descr="http://www.bedbugcentral.com/images/products/climbup.jpg"/>
          <p:cNvPicPr>
            <a:picLocks noChangeAspect="1" noChangeArrowheads="1"/>
          </p:cNvPicPr>
          <p:nvPr/>
        </p:nvPicPr>
        <p:blipFill>
          <a:blip r:embed="rId5">
            <a:extLst>
              <a:ext uri="{28A0092B-C50C-407E-A947-70E740481C1C}">
                <a14:useLocalDpi xmlns:a14="http://schemas.microsoft.com/office/drawing/2010/main" val="0"/>
              </a:ext>
            </a:extLst>
          </a:blip>
          <a:srcRect b="23808"/>
          <a:stretch>
            <a:fillRect/>
          </a:stretch>
        </p:blipFill>
        <p:spPr bwMode="auto">
          <a:xfrm>
            <a:off x="2974181" y="4633913"/>
            <a:ext cx="2360613" cy="1511300"/>
          </a:xfrm>
          <a:prstGeom prst="rect">
            <a:avLst/>
          </a:prstGeom>
          <a:noFill/>
          <a:ln w="6350">
            <a:noFill/>
            <a:miter lim="800000"/>
            <a:headEnd/>
            <a:tailEnd/>
          </a:ln>
          <a:effectLst/>
          <a:extLst>
            <a:ext uri="{909E8E84-426E-40DD-AFC4-6F175D3DCCD1}">
              <a14:hiddenFill xmlns:a14="http://schemas.microsoft.com/office/drawing/2010/main">
                <a:solidFill>
                  <a:srgbClr val="FFFFFF"/>
                </a:solidFill>
              </a14:hiddenFill>
            </a:ext>
          </a:extLst>
        </p:spPr>
      </p:pic>
      <p:pic>
        <p:nvPicPr>
          <p:cNvPr id="70668" name="Picture 1" descr="Screen Shot 2016-10-14 at 2.43.56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61915" y="3998912"/>
            <a:ext cx="3634472" cy="2722563"/>
          </a:xfrm>
          <a:prstGeom prst="rect">
            <a:avLst/>
          </a:prstGeom>
          <a:noFill/>
          <a:ln w="6350">
            <a:no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5503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9909C3-4EBE-7C48-B446-F69A11DE6A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3299" y="0"/>
            <a:ext cx="6870701" cy="6870701"/>
          </a:xfrm>
          <a:prstGeom prst="rect">
            <a:avLst/>
          </a:prstGeom>
        </p:spPr>
      </p:pic>
      <p:pic>
        <p:nvPicPr>
          <p:cNvPr id="7" name="Picture 6">
            <a:extLst>
              <a:ext uri="{FF2B5EF4-FFF2-40B4-BE49-F238E27FC236}">
                <a16:creationId xmlns:a16="http://schemas.microsoft.com/office/drawing/2014/main" id="{844E6E95-B8CF-8447-90AE-49898B53A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2826"/>
            <a:ext cx="5242761" cy="5265174"/>
          </a:xfrm>
          <a:prstGeom prst="rect">
            <a:avLst/>
          </a:prstGeom>
        </p:spPr>
      </p:pic>
      <p:sp>
        <p:nvSpPr>
          <p:cNvPr id="13" name="TextBox 12">
            <a:extLst>
              <a:ext uri="{FF2B5EF4-FFF2-40B4-BE49-F238E27FC236}">
                <a16:creationId xmlns:a16="http://schemas.microsoft.com/office/drawing/2014/main" id="{8D4C3EE5-6032-7C4F-9FB1-CB2D30A40678}"/>
              </a:ext>
            </a:extLst>
          </p:cNvPr>
          <p:cNvSpPr txBox="1"/>
          <p:nvPr/>
        </p:nvSpPr>
        <p:spPr>
          <a:xfrm>
            <a:off x="2843367" y="0"/>
            <a:ext cx="5976257" cy="923330"/>
          </a:xfrm>
          <a:prstGeom prst="rect">
            <a:avLst/>
          </a:prstGeom>
          <a:noFill/>
        </p:spPr>
        <p:txBody>
          <a:bodyPr wrap="square" rtlCol="0">
            <a:spAutoFit/>
          </a:bodyPr>
          <a:lstStyle/>
          <a:p>
            <a:pPr algn="r"/>
            <a:r>
              <a:rPr lang="en-US" sz="5400" b="1" dirty="0">
                <a:solidFill>
                  <a:schemeClr val="bg1"/>
                </a:solidFill>
                <a:latin typeface="Avenir Next" panose="020B0503020202020204" pitchFamily="34" charset="0"/>
              </a:rPr>
              <a:t>Monitors</a:t>
            </a:r>
          </a:p>
        </p:txBody>
      </p:sp>
    </p:spTree>
    <p:extLst>
      <p:ext uri="{BB962C8B-B14F-4D97-AF65-F5344CB8AC3E}">
        <p14:creationId xmlns:p14="http://schemas.microsoft.com/office/powerpoint/2010/main" val="218630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8"/>
          <p:cNvSpPr>
            <a:spLocks noGrp="1" noChangeArrowheads="1"/>
          </p:cNvSpPr>
          <p:nvPr>
            <p:ph type="title"/>
          </p:nvPr>
        </p:nvSpPr>
        <p:spPr>
          <a:xfrm>
            <a:off x="352573" y="343949"/>
            <a:ext cx="8686800" cy="990600"/>
          </a:xfrm>
        </p:spPr>
        <p:txBody>
          <a:bodyPr>
            <a:noAutofit/>
          </a:bodyPr>
          <a:lstStyle/>
          <a:p>
            <a:pPr algn="l"/>
            <a:r>
              <a:rPr lang="en-US" sz="4800" b="1" dirty="0">
                <a:solidFill>
                  <a:schemeClr val="accent2">
                    <a:lumMod val="50000"/>
                  </a:schemeClr>
                </a:solidFill>
                <a:ea typeface="Osaka" charset="0"/>
                <a:cs typeface="Osaka" charset="0"/>
              </a:rPr>
              <a:t>How have we dealt with pests?</a:t>
            </a:r>
          </a:p>
        </p:txBody>
      </p:sp>
      <p:sp>
        <p:nvSpPr>
          <p:cNvPr id="17410"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charset="0"/>
                <a:ea typeface="Osaka" charset="0"/>
                <a:cs typeface="Osaka" charset="0"/>
              </a:defRPr>
            </a:lvl1pPr>
            <a:lvl2pPr marL="37931725" indent="-37474525">
              <a:defRPr sz="28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000">
                <a:solidFill>
                  <a:schemeClr val="tx1"/>
                </a:solidFill>
                <a:latin typeface="Arial" charset="0"/>
                <a:ea typeface="Osaka" charset="0"/>
                <a:cs typeface="Osaka" charset="0"/>
              </a:defRPr>
            </a:lvl4pPr>
            <a:lvl5pPr>
              <a:defRPr sz="2000">
                <a:solidFill>
                  <a:schemeClr val="tx1"/>
                </a:solidFill>
                <a:latin typeface="Arial" charset="0"/>
                <a:ea typeface="Osaka" charset="0"/>
                <a:cs typeface="Osaka" charset="0"/>
              </a:defRPr>
            </a:lvl5pPr>
            <a:lvl6pPr eaLnBrk="0" hangingPunct="0">
              <a:lnSpc>
                <a:spcPct val="90000"/>
              </a:lnSpc>
              <a:spcBef>
                <a:spcPct val="30000"/>
              </a:spcBef>
              <a:defRPr sz="2000">
                <a:solidFill>
                  <a:schemeClr val="tx1"/>
                </a:solidFill>
                <a:latin typeface="Arial" charset="0"/>
                <a:ea typeface="Osaka" charset="0"/>
                <a:cs typeface="Osaka" charset="0"/>
              </a:defRPr>
            </a:lvl6pPr>
            <a:lvl7pPr eaLnBrk="0" hangingPunct="0">
              <a:lnSpc>
                <a:spcPct val="90000"/>
              </a:lnSpc>
              <a:spcBef>
                <a:spcPct val="30000"/>
              </a:spcBef>
              <a:defRPr sz="2000">
                <a:solidFill>
                  <a:schemeClr val="tx1"/>
                </a:solidFill>
                <a:latin typeface="Arial" charset="0"/>
                <a:ea typeface="Osaka" charset="0"/>
                <a:cs typeface="Osaka" charset="0"/>
              </a:defRPr>
            </a:lvl7pPr>
            <a:lvl8pPr eaLnBrk="0" hangingPunct="0">
              <a:lnSpc>
                <a:spcPct val="90000"/>
              </a:lnSpc>
              <a:spcBef>
                <a:spcPct val="30000"/>
              </a:spcBef>
              <a:defRPr sz="2000">
                <a:solidFill>
                  <a:schemeClr val="tx1"/>
                </a:solidFill>
                <a:latin typeface="Arial" charset="0"/>
                <a:ea typeface="Osaka" charset="0"/>
                <a:cs typeface="Osaka" charset="0"/>
              </a:defRPr>
            </a:lvl8pPr>
            <a:lvl9pPr eaLnBrk="0" hangingPunct="0">
              <a:lnSpc>
                <a:spcPct val="90000"/>
              </a:lnSpc>
              <a:spcBef>
                <a:spcPct val="30000"/>
              </a:spcBef>
              <a:defRPr sz="2000">
                <a:solidFill>
                  <a:schemeClr val="tx1"/>
                </a:solidFill>
                <a:latin typeface="Arial" charset="0"/>
                <a:ea typeface="Osaka" charset="0"/>
                <a:cs typeface="Osaka" charset="0"/>
              </a:defRPr>
            </a:lvl9pPr>
          </a:lstStyle>
          <a:p>
            <a:fld id="{B56EB771-C916-434B-85F2-45C6C0B6E0D2}" type="slidenum">
              <a:rPr lang="en-US" sz="1400"/>
              <a:pPr/>
              <a:t>5</a:t>
            </a:fld>
            <a:endParaRPr lang="en-US" sz="1400"/>
          </a:p>
        </p:txBody>
      </p:sp>
      <p:pic>
        <p:nvPicPr>
          <p:cNvPr id="17411" name="Picture 7" descr="exterminator"/>
          <p:cNvPicPr>
            <a:picLocks noChangeAspect="1" noChangeArrowheads="1"/>
          </p:cNvPicPr>
          <p:nvPr/>
        </p:nvPicPr>
        <p:blipFill>
          <a:blip r:embed="rId3">
            <a:lum bright="36000" contrast="18000"/>
            <a:extLst>
              <a:ext uri="{28A0092B-C50C-407E-A947-70E740481C1C}">
                <a14:useLocalDpi xmlns:a14="http://schemas.microsoft.com/office/drawing/2010/main" val="0"/>
              </a:ext>
            </a:extLst>
          </a:blip>
          <a:srcRect/>
          <a:stretch>
            <a:fillRect/>
          </a:stretch>
        </p:blipFill>
        <p:spPr bwMode="auto">
          <a:xfrm>
            <a:off x="5647766" y="1576275"/>
            <a:ext cx="3424394" cy="5281725"/>
          </a:xfrm>
          <a:prstGeom prst="rect">
            <a:avLst/>
          </a:prstGeom>
          <a:noFill/>
          <a:ln w="6350">
            <a:noFill/>
            <a:miter lim="800000"/>
            <a:headEnd/>
            <a:tailEnd/>
          </a:ln>
          <a:effectLst>
            <a:outerShdw blurRad="63500" dist="38099" dir="2700000" algn="ctr" rotWithShape="0">
              <a:srgbClr val="333333">
                <a:alpha val="74998"/>
              </a:srgbClr>
            </a:outerShdw>
          </a:effectLst>
          <a:extLst>
            <a:ext uri="{909E8E84-426E-40dd-AFC4-6F175D3DCCD1}">
              <a14:hiddenFill xmlns:a14="http://schemas.microsoft.com/office/drawing/2010/main" xmlns="">
                <a:solidFill>
                  <a:srgbClr val="FFFFFF"/>
                </a:solidFill>
              </a14:hiddenFill>
            </a:ext>
          </a:extLst>
        </p:spPr>
      </p:pic>
      <p:grpSp>
        <p:nvGrpSpPr>
          <p:cNvPr id="17413" name="Group 10"/>
          <p:cNvGrpSpPr>
            <a:grpSpLocks/>
          </p:cNvGrpSpPr>
          <p:nvPr/>
        </p:nvGrpSpPr>
        <p:grpSpPr bwMode="auto">
          <a:xfrm flipH="1">
            <a:off x="6172200" y="3276600"/>
            <a:ext cx="1647825" cy="2486025"/>
            <a:chOff x="4560" y="2160"/>
            <a:chExt cx="1038" cy="1566"/>
          </a:xfrm>
        </p:grpSpPr>
        <p:pic>
          <p:nvPicPr>
            <p:cNvPr id="17417" name="Picture 4" descr="openbu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374981" flipH="1">
              <a:off x="4704" y="3168"/>
              <a:ext cx="600" cy="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8" name="Picture 5" descr="openbu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81339" flipH="1">
              <a:off x="4539" y="2613"/>
              <a:ext cx="600" cy="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9" name="Picture 6" descr="openbu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412617" flipH="1">
              <a:off x="5019" y="2181"/>
              <a:ext cx="600" cy="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 name="&quot;No&quot; Symbol 6"/>
          <p:cNvSpPr>
            <a:spLocks noChangeArrowheads="1"/>
          </p:cNvSpPr>
          <p:nvPr/>
        </p:nvSpPr>
        <p:spPr bwMode="auto">
          <a:xfrm>
            <a:off x="5857874" y="4168222"/>
            <a:ext cx="2514600" cy="2057400"/>
          </a:xfrm>
          <a:custGeom>
            <a:avLst/>
            <a:gdLst>
              <a:gd name="T0" fmla="*/ 1063869 w 2971800"/>
              <a:gd name="T1" fmla="*/ 0 h 2971800"/>
              <a:gd name="T2" fmla="*/ 311600 w 2971800"/>
              <a:gd name="T3" fmla="*/ 208592 h 2971800"/>
              <a:gd name="T4" fmla="*/ 0 w 2971800"/>
              <a:gd name="T5" fmla="*/ 712177 h 2971800"/>
              <a:gd name="T6" fmla="*/ 311600 w 2971800"/>
              <a:gd name="T7" fmla="*/ 1215762 h 2971800"/>
              <a:gd name="T8" fmla="*/ 1063869 w 2971800"/>
              <a:gd name="T9" fmla="*/ 1424354 h 2971800"/>
              <a:gd name="T10" fmla="*/ 1816138 w 2971800"/>
              <a:gd name="T11" fmla="*/ 1215762 h 2971800"/>
              <a:gd name="T12" fmla="*/ 2127738 w 2971800"/>
              <a:gd name="T13" fmla="*/ 712177 h 2971800"/>
              <a:gd name="T14" fmla="*/ 1816138 w 2971800"/>
              <a:gd name="T15" fmla="*/ 208592 h 2971800"/>
              <a:gd name="T16" fmla="*/ 0 60000 65536"/>
              <a:gd name="T17" fmla="*/ 0 60000 65536"/>
              <a:gd name="T18" fmla="*/ 0 60000 65536"/>
              <a:gd name="T19" fmla="*/ 0 60000 65536"/>
              <a:gd name="T20" fmla="*/ 0 60000 65536"/>
              <a:gd name="T21" fmla="*/ 0 60000 65536"/>
              <a:gd name="T22" fmla="*/ 0 60000 65536"/>
              <a:gd name="T23" fmla="*/ 0 60000 65536"/>
              <a:gd name="T24" fmla="*/ 435210 w 2971800"/>
              <a:gd name="T25" fmla="*/ 435210 h 2971800"/>
              <a:gd name="T26" fmla="*/ 2536590 w 2971800"/>
              <a:gd name="T27" fmla="*/ 2536590 h 2971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71800" h="2971800">
                <a:moveTo>
                  <a:pt x="0" y="1485900"/>
                </a:moveTo>
                <a:lnTo>
                  <a:pt x="0" y="1485900"/>
                </a:lnTo>
                <a:cubicBezTo>
                  <a:pt x="0" y="665260"/>
                  <a:pt x="665260" y="0"/>
                  <a:pt x="1485899" y="0"/>
                </a:cubicBezTo>
                <a:cubicBezTo>
                  <a:pt x="2306539" y="0"/>
                  <a:pt x="2971800" y="665260"/>
                  <a:pt x="2971800" y="1485900"/>
                </a:cubicBezTo>
                <a:cubicBezTo>
                  <a:pt x="2971800" y="2306539"/>
                  <a:pt x="2306539" y="2971799"/>
                  <a:pt x="1485900" y="2971800"/>
                </a:cubicBezTo>
                <a:cubicBezTo>
                  <a:pt x="665260" y="2971800"/>
                  <a:pt x="0" y="2306539"/>
                  <a:pt x="0" y="1485900"/>
                </a:cubicBezTo>
                <a:close/>
                <a:moveTo>
                  <a:pt x="2427596" y="2224752"/>
                </a:moveTo>
                <a:lnTo>
                  <a:pt x="2427595" y="2224751"/>
                </a:lnTo>
                <a:cubicBezTo>
                  <a:pt x="2592970" y="2013974"/>
                  <a:pt x="2682851" y="1753810"/>
                  <a:pt x="2682851" y="1485900"/>
                </a:cubicBezTo>
                <a:cubicBezTo>
                  <a:pt x="2682851" y="824841"/>
                  <a:pt x="2146957" y="288948"/>
                  <a:pt x="1485899" y="288948"/>
                </a:cubicBezTo>
                <a:cubicBezTo>
                  <a:pt x="1217989" y="288947"/>
                  <a:pt x="957824" y="378828"/>
                  <a:pt x="747047" y="544203"/>
                </a:cubicBezTo>
                <a:lnTo>
                  <a:pt x="2427596" y="2224752"/>
                </a:lnTo>
                <a:close/>
                <a:moveTo>
                  <a:pt x="544204" y="747048"/>
                </a:moveTo>
                <a:lnTo>
                  <a:pt x="544204" y="747048"/>
                </a:lnTo>
                <a:cubicBezTo>
                  <a:pt x="378829" y="957825"/>
                  <a:pt x="288949" y="1217989"/>
                  <a:pt x="288949" y="1485899"/>
                </a:cubicBezTo>
                <a:cubicBezTo>
                  <a:pt x="288949" y="2146958"/>
                  <a:pt x="824842" y="2682852"/>
                  <a:pt x="1485901" y="2682852"/>
                </a:cubicBezTo>
                <a:cubicBezTo>
                  <a:pt x="1753810" y="2682852"/>
                  <a:pt x="2013975" y="2592971"/>
                  <a:pt x="2224752" y="2427596"/>
                </a:cubicBezTo>
                <a:lnTo>
                  <a:pt x="544204" y="747048"/>
                </a:lnTo>
                <a:close/>
              </a:path>
            </a:pathLst>
          </a:custGeom>
          <a:solidFill>
            <a:srgbClr val="FF0000">
              <a:alpha val="30980"/>
            </a:srgbClr>
          </a:solidFill>
          <a:ln w="12700">
            <a:solidFill>
              <a:srgbClr val="800000"/>
            </a:solidFill>
            <a:round/>
            <a:headEnd/>
            <a:tailEnd/>
          </a:ln>
          <a:effectLst>
            <a:outerShdw dist="23000" dir="5400000" rotWithShape="0">
              <a:srgbClr val="808080">
                <a:alpha val="34998"/>
              </a:srgbClr>
            </a:outerShdw>
          </a:effectLst>
        </p:spPr>
        <p:txBody>
          <a:bodyPr anchor="ctr"/>
          <a:lstStyle/>
          <a:p>
            <a:endParaRPr lang="en-US"/>
          </a:p>
        </p:txBody>
      </p:sp>
      <p:sp>
        <p:nvSpPr>
          <p:cNvPr id="14" name="TextBox 13"/>
          <p:cNvSpPr txBox="1"/>
          <p:nvPr/>
        </p:nvSpPr>
        <p:spPr>
          <a:xfrm>
            <a:off x="455051" y="1824417"/>
            <a:ext cx="5004265" cy="4401205"/>
          </a:xfrm>
          <a:prstGeom prst="rect">
            <a:avLst/>
          </a:prstGeom>
          <a:noFill/>
        </p:spPr>
        <p:txBody>
          <a:bodyPr wrap="square" rtlCol="0">
            <a:spAutoFit/>
          </a:bodyPr>
          <a:lstStyle/>
          <a:p>
            <a:endParaRPr lang="en-US" sz="2800" dirty="0">
              <a:latin typeface="Avenir Next" panose="020B0503020202020204" pitchFamily="34" charset="0"/>
            </a:endParaRPr>
          </a:p>
          <a:p>
            <a:r>
              <a:rPr lang="en-US" sz="2800" b="1" dirty="0">
                <a:latin typeface="Avenir Next" panose="020B0503020202020204" pitchFamily="34" charset="0"/>
              </a:rPr>
              <a:t>Children</a:t>
            </a:r>
            <a:r>
              <a:rPr lang="en-US" sz="2800" dirty="0">
                <a:latin typeface="Avenir Next" panose="020B0503020202020204" pitchFamily="34" charset="0"/>
              </a:rPr>
              <a:t> and </a:t>
            </a:r>
            <a:r>
              <a:rPr lang="en-US" sz="2800" b="1" dirty="0">
                <a:latin typeface="Avenir Next" panose="020B0503020202020204" pitchFamily="34" charset="0"/>
              </a:rPr>
              <a:t>seniors</a:t>
            </a:r>
            <a:r>
              <a:rPr lang="en-US" sz="2800" dirty="0">
                <a:latin typeface="Avenir Next" panose="020B0503020202020204" pitchFamily="34" charset="0"/>
              </a:rPr>
              <a:t> are more susceptible to pesticides and deserve special protection.</a:t>
            </a:r>
          </a:p>
          <a:p>
            <a:endParaRPr lang="en-US" sz="2800" dirty="0">
              <a:latin typeface="Avenir Next" panose="020B0503020202020204" pitchFamily="34" charset="0"/>
            </a:endParaRPr>
          </a:p>
          <a:p>
            <a:r>
              <a:rPr lang="en-US" sz="2800" b="1" dirty="0">
                <a:latin typeface="Avenir Next" panose="020B0503020202020204" pitchFamily="34" charset="0"/>
                <a:ea typeface="Osaka" charset="0"/>
                <a:cs typeface="Osaka" charset="0"/>
              </a:rPr>
              <a:t>Routine spraying of pesticides </a:t>
            </a:r>
            <a:br>
              <a:rPr lang="en-US" sz="2800" b="1" dirty="0">
                <a:latin typeface="Avenir Next" panose="020B0503020202020204" pitchFamily="34" charset="0"/>
                <a:ea typeface="Osaka" charset="0"/>
                <a:cs typeface="Osaka" charset="0"/>
              </a:rPr>
            </a:br>
            <a:r>
              <a:rPr lang="en-US" sz="2800" b="1" dirty="0">
                <a:latin typeface="Avenir Next" panose="020B0503020202020204" pitchFamily="34" charset="0"/>
                <a:ea typeface="Osaka" charset="0"/>
                <a:cs typeface="Osaka" charset="0"/>
              </a:rPr>
              <a:t>is not an effective or safe option</a:t>
            </a:r>
            <a:endParaRPr lang="en-US" sz="2800" dirty="0">
              <a:latin typeface="Avenir Next" panose="020B0503020202020204" pitchFamily="34" charset="0"/>
            </a:endParaRPr>
          </a:p>
        </p:txBody>
      </p:sp>
    </p:spTree>
    <p:extLst>
      <p:ext uri="{BB962C8B-B14F-4D97-AF65-F5344CB8AC3E}">
        <p14:creationId xmlns:p14="http://schemas.microsoft.com/office/powerpoint/2010/main" val="4217040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algn="l"/>
            <a:r>
              <a:rPr lang="en-US" sz="5400" b="1" dirty="0">
                <a:solidFill>
                  <a:schemeClr val="accent2">
                    <a:lumMod val="50000"/>
                  </a:schemeClr>
                </a:solidFill>
                <a:ea typeface="Osaka" charset="0"/>
                <a:cs typeface="Osaka" charset="0"/>
              </a:rPr>
              <a:t>If you find a bed bug</a:t>
            </a:r>
          </a:p>
        </p:txBody>
      </p:sp>
      <p:sp>
        <p:nvSpPr>
          <p:cNvPr id="58370" name="Content Placeholder 2"/>
          <p:cNvSpPr>
            <a:spLocks noGrp="1"/>
          </p:cNvSpPr>
          <p:nvPr>
            <p:ph idx="1"/>
          </p:nvPr>
        </p:nvSpPr>
        <p:spPr>
          <a:xfrm>
            <a:off x="160773" y="1607500"/>
            <a:ext cx="6768569" cy="5174299"/>
          </a:xfrm>
        </p:spPr>
        <p:txBody>
          <a:bodyPr/>
          <a:lstStyle/>
          <a:p>
            <a:pPr>
              <a:buFontTx/>
              <a:buNone/>
            </a:pPr>
            <a:r>
              <a:rPr lang="en-US" dirty="0">
                <a:latin typeface="Arial" charset="0"/>
                <a:ea typeface="Osaka" charset="0"/>
                <a:cs typeface="Osaka" charset="0"/>
              </a:rPr>
              <a:t>Document all observations</a:t>
            </a:r>
          </a:p>
          <a:p>
            <a:pPr>
              <a:buFontTx/>
              <a:buNone/>
            </a:pPr>
            <a:r>
              <a:rPr lang="en-US" dirty="0">
                <a:latin typeface="Arial" charset="0"/>
                <a:ea typeface="Osaka" charset="0"/>
                <a:cs typeface="Osaka" charset="0"/>
              </a:rPr>
              <a:t>Rapid response plan:</a:t>
            </a:r>
          </a:p>
          <a:p>
            <a:pPr lvl="1">
              <a:buFontTx/>
              <a:buBlip>
                <a:blip r:embed="rId3"/>
              </a:buBlip>
            </a:pPr>
            <a:r>
              <a:rPr lang="en-US" dirty="0">
                <a:latin typeface="Arial" charset="0"/>
                <a:ea typeface="Osaka" charset="0"/>
                <a:cs typeface="Osaka" charset="0"/>
              </a:rPr>
              <a:t>Save the insect in a piece of tape or sealed container</a:t>
            </a:r>
          </a:p>
          <a:p>
            <a:pPr lvl="1">
              <a:buFontTx/>
              <a:buBlip>
                <a:blip r:embed="rId3"/>
              </a:buBlip>
            </a:pPr>
            <a:r>
              <a:rPr lang="en-US" dirty="0">
                <a:latin typeface="Arial" charset="0"/>
                <a:ea typeface="Osaka" charset="0"/>
                <a:cs typeface="Osaka" charset="0"/>
              </a:rPr>
              <a:t>Report the problem to management</a:t>
            </a:r>
          </a:p>
          <a:p>
            <a:pPr lvl="1">
              <a:buFontTx/>
              <a:buBlip>
                <a:blip r:embed="rId3"/>
              </a:buBlip>
            </a:pPr>
            <a:r>
              <a:rPr lang="en-US" dirty="0">
                <a:latin typeface="Arial" charset="0"/>
                <a:ea typeface="Osaka" charset="0"/>
                <a:cs typeface="Osaka" charset="0"/>
              </a:rPr>
              <a:t>Don't apply pesticides or move things around</a:t>
            </a:r>
          </a:p>
          <a:p>
            <a:pPr lvl="1">
              <a:buFontTx/>
              <a:buBlip>
                <a:blip r:embed="rId3"/>
              </a:buBlip>
            </a:pPr>
            <a:r>
              <a:rPr lang="en-US" dirty="0">
                <a:latin typeface="Arial" charset="0"/>
                <a:ea typeface="Osaka" charset="0"/>
                <a:cs typeface="Osaka" charset="0"/>
              </a:rPr>
              <a:t>Prevent carrying the bed bugs to other places</a:t>
            </a:r>
          </a:p>
          <a:p>
            <a:pPr lvl="1">
              <a:buFontTx/>
              <a:buBlip>
                <a:blip r:embed="rId3"/>
              </a:buBlip>
            </a:pPr>
            <a:r>
              <a:rPr lang="en-US" dirty="0">
                <a:latin typeface="Arial" charset="0"/>
                <a:ea typeface="Osaka" charset="0"/>
                <a:cs typeface="Osaka" charset="0"/>
              </a:rPr>
              <a:t>Have professional inspect the unit </a:t>
            </a:r>
          </a:p>
        </p:txBody>
      </p:sp>
      <p:sp>
        <p:nvSpPr>
          <p:cNvPr id="58371"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8C45C9D-EAC7-2B42-90B0-4F06D13039A5}" type="slidenum">
              <a:rPr lang="en-US" sz="1400">
                <a:ea typeface="Osaka" charset="0"/>
                <a:cs typeface="Osaka" charset="0"/>
              </a:rPr>
              <a:pPr/>
              <a:t>50</a:t>
            </a:fld>
            <a:endParaRPr lang="en-US" sz="1400">
              <a:ea typeface="Osaka" charset="0"/>
              <a:cs typeface="Osaka" charset="0"/>
            </a:endParaRPr>
          </a:p>
        </p:txBody>
      </p:sp>
      <p:pic>
        <p:nvPicPr>
          <p:cNvPr id="5" name="Picture 4"/>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37211" y="2155825"/>
            <a:ext cx="2266950" cy="3940175"/>
          </a:xfrm>
          <a:prstGeom prst="rect">
            <a:avLst/>
          </a:prstGeom>
          <a:noFill/>
          <a:ln w="6350">
            <a:noFill/>
            <a:miter lim="800000"/>
            <a:headEnd/>
            <a:tailEnd/>
          </a:ln>
          <a:effectLst>
            <a:outerShdw dist="53882" dir="2700000" algn="ctr" rotWithShape="0">
              <a:srgbClr val="333333"/>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059948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solidFill>
                  <a:schemeClr val="accent2">
                    <a:lumMod val="50000"/>
                  </a:schemeClr>
                </a:solidFill>
              </a:rPr>
              <a:t>Don’t give bugs a place to hide under the bed</a:t>
            </a:r>
          </a:p>
        </p:txBody>
      </p:sp>
      <p:sp>
        <p:nvSpPr>
          <p:cNvPr id="3" name="Content Placeholder 2"/>
          <p:cNvSpPr>
            <a:spLocks noGrp="1"/>
          </p:cNvSpPr>
          <p:nvPr>
            <p:ph idx="1"/>
          </p:nvPr>
        </p:nvSpPr>
        <p:spPr/>
        <p:txBody>
          <a:bodyPr/>
          <a:lstStyle/>
          <a:p>
            <a:pPr marL="457200" lvl="1" indent="0">
              <a:buNone/>
            </a:pPr>
            <a:endParaRPr lang="en-US" dirty="0"/>
          </a:p>
          <a:p>
            <a:endParaRPr lang="en-US" dirty="0"/>
          </a:p>
        </p:txBody>
      </p:sp>
      <p:grpSp>
        <p:nvGrpSpPr>
          <p:cNvPr id="6" name="Group 5"/>
          <p:cNvGrpSpPr/>
          <p:nvPr/>
        </p:nvGrpSpPr>
        <p:grpSpPr>
          <a:xfrm>
            <a:off x="583927" y="2211854"/>
            <a:ext cx="7976146" cy="2938807"/>
            <a:chOff x="304800" y="2131668"/>
            <a:chExt cx="8382000" cy="2938807"/>
          </a:xfrm>
        </p:grpSpPr>
        <p:pic>
          <p:nvPicPr>
            <p:cNvPr id="4" name="Picture 5" descr="CIR Bedroom.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2397125"/>
              <a:ext cx="8382000" cy="267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304800" y="2131668"/>
              <a:ext cx="8382000" cy="369332"/>
            </a:xfrm>
            <a:prstGeom prst="rect">
              <a:avLst/>
            </a:prstGeom>
            <a:noFill/>
          </p:spPr>
          <p:txBody>
            <a:bodyPr wrap="square" rtlCol="0">
              <a:spAutoFit/>
            </a:bodyPr>
            <a:lstStyle/>
            <a:p>
              <a:r>
                <a:rPr lang="en-US" dirty="0"/>
                <a:t>Good									Too much stuff and hiding spots</a:t>
              </a:r>
            </a:p>
          </p:txBody>
        </p:sp>
      </p:grpSp>
    </p:spTree>
    <p:extLst>
      <p:ext uri="{BB962C8B-B14F-4D97-AF65-F5344CB8AC3E}">
        <p14:creationId xmlns:p14="http://schemas.microsoft.com/office/powerpoint/2010/main" val="18375812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479131" y="261208"/>
            <a:ext cx="8127840" cy="857250"/>
          </a:xfrm>
          <a:prstGeom prst="rect">
            <a:avLst/>
          </a:prstGeom>
          <a:noFill/>
          <a:ln>
            <a:noFill/>
          </a:ln>
        </p:spPr>
        <p:txBody>
          <a:bodyPr vert="horz" wrap="square" lIns="68569" tIns="34275" rIns="68569" bIns="34275" numCol="1" rtlCol="0" anchor="ctr" anchorCtr="0" compatLnSpc="1">
            <a:prstTxWarp prst="textNoShape">
              <a:avLst/>
            </a:prstTxWarp>
            <a:noAutofit/>
          </a:bodyPr>
          <a:lstStyle/>
          <a:p>
            <a:pPr algn="l">
              <a:buSzPct val="25000"/>
            </a:pPr>
            <a:r>
              <a:rPr lang="en-US" b="1" dirty="0">
                <a:solidFill>
                  <a:schemeClr val="accent2">
                    <a:lumMod val="50000"/>
                  </a:schemeClr>
                </a:solidFill>
              </a:rPr>
              <a:t>Do Not Throw Furniture Away!!!!</a:t>
            </a:r>
          </a:p>
        </p:txBody>
      </p:sp>
      <p:sp>
        <p:nvSpPr>
          <p:cNvPr id="253" name="Shape 253"/>
          <p:cNvSpPr txBox="1">
            <a:spLocks noGrp="1"/>
          </p:cNvSpPr>
          <p:nvPr>
            <p:ph type="body" sz="half" idx="1"/>
          </p:nvPr>
        </p:nvSpPr>
        <p:spPr>
          <a:xfrm>
            <a:off x="153403" y="1828800"/>
            <a:ext cx="3592302" cy="5029199"/>
          </a:xfrm>
          <a:prstGeom prst="rect">
            <a:avLst/>
          </a:prstGeom>
          <a:noFill/>
          <a:ln>
            <a:noFill/>
          </a:ln>
        </p:spPr>
        <p:txBody>
          <a:bodyPr vert="horz" wrap="square" lIns="68569" tIns="34275" rIns="68569" bIns="34275" numCol="1" rtlCol="0" anchor="t" anchorCtr="0" compatLnSpc="1">
            <a:prstTxWarp prst="textNoShape">
              <a:avLst/>
            </a:prstTxWarp>
            <a:noAutofit/>
          </a:bodyPr>
          <a:lstStyle/>
          <a:p>
            <a:pPr>
              <a:spcBef>
                <a:spcPts val="0"/>
              </a:spcBef>
              <a:buSzPct val="100000"/>
              <a:buBlip>
                <a:blip r:embed="rId3"/>
              </a:buBlip>
            </a:pPr>
            <a:r>
              <a:rPr lang="en-US" sz="2800" dirty="0"/>
              <a:t>Furniture can and should be treated (heat, encasements)</a:t>
            </a:r>
          </a:p>
          <a:p>
            <a:pPr>
              <a:spcBef>
                <a:spcPts val="420"/>
              </a:spcBef>
              <a:buClr>
                <a:srgbClr val="FF0000"/>
              </a:buClr>
              <a:buSzPct val="100000"/>
              <a:buBlip>
                <a:blip r:embed="rId3"/>
              </a:buBlip>
            </a:pPr>
            <a:r>
              <a:rPr lang="en-US" sz="2800" dirty="0">
                <a:solidFill>
                  <a:srgbClr val="FF0000"/>
                </a:solidFill>
              </a:rPr>
              <a:t>Bed bugs have no problem with metal bed frames</a:t>
            </a:r>
          </a:p>
          <a:p>
            <a:pPr>
              <a:spcBef>
                <a:spcPts val="420"/>
              </a:spcBef>
              <a:buSzPct val="100000"/>
              <a:buBlip>
                <a:blip r:embed="rId3"/>
              </a:buBlip>
            </a:pPr>
            <a:r>
              <a:rPr lang="en-US" sz="2800" dirty="0"/>
              <a:t>Have maintenance throw out furniture if necessary </a:t>
            </a:r>
          </a:p>
        </p:txBody>
      </p:sp>
      <p:pic>
        <p:nvPicPr>
          <p:cNvPr id="8" name="Content Placeholder 4" descr="bed bug mattress.jpg">
            <a:extLst>
              <a:ext uri="{FF2B5EF4-FFF2-40B4-BE49-F238E27FC236}">
                <a16:creationId xmlns:a16="http://schemas.microsoft.com/office/drawing/2014/main" id="{02C9DEBD-9273-8B4F-95B5-22D422DD8DDD}"/>
              </a:ext>
            </a:extLst>
          </p:cNvPr>
          <p:cNvPicPr>
            <a:picLocks noChangeAspect="1"/>
          </p:cNvPicPr>
          <p:nvPr/>
        </p:nvPicPr>
        <p:blipFill>
          <a:blip r:embed="rId4">
            <a:extLst>
              <a:ext uri="{28A0092B-C50C-407E-A947-70E740481C1C}">
                <a14:useLocalDpi xmlns:a14="http://schemas.microsoft.com/office/drawing/2010/main" val="0"/>
              </a:ext>
            </a:extLst>
          </a:blip>
          <a:srcRect t="-30129" b="-30129"/>
          <a:stretch>
            <a:fillRect/>
          </a:stretch>
        </p:blipFill>
        <p:spPr>
          <a:xfrm>
            <a:off x="3745705" y="1118458"/>
            <a:ext cx="5398295" cy="5838761"/>
          </a:xfrm>
          <a:prstGeom prst="rect">
            <a:avLst/>
          </a:prstGeom>
          <a:noFill/>
          <a:ln>
            <a:noFill/>
          </a:ln>
        </p:spPr>
      </p:pic>
    </p:spTree>
    <p:extLst>
      <p:ext uri="{BB962C8B-B14F-4D97-AF65-F5344CB8AC3E}">
        <p14:creationId xmlns:p14="http://schemas.microsoft.com/office/powerpoint/2010/main" val="3255937338"/>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8"/>
          <p:cNvSpPr>
            <a:spLocks noGrp="1" noChangeArrowheads="1"/>
          </p:cNvSpPr>
          <p:nvPr>
            <p:ph type="ctrTitle"/>
          </p:nvPr>
        </p:nvSpPr>
        <p:spPr>
          <a:xfrm>
            <a:off x="215900" y="308113"/>
            <a:ext cx="7772400" cy="1470025"/>
          </a:xfrm>
        </p:spPr>
        <p:txBody>
          <a:bodyPr/>
          <a:lstStyle/>
          <a:p>
            <a:pPr algn="l"/>
            <a:r>
              <a:rPr lang="en-US" sz="4800" b="1" dirty="0">
                <a:solidFill>
                  <a:schemeClr val="accent2">
                    <a:lumMod val="50000"/>
                  </a:schemeClr>
                </a:solidFill>
                <a:ea typeface="Osaka" charset="0"/>
                <a:cs typeface="Osaka" charset="0"/>
              </a:rPr>
              <a:t>Mattress encasements</a:t>
            </a:r>
          </a:p>
        </p:txBody>
      </p:sp>
      <p:sp>
        <p:nvSpPr>
          <p:cNvPr id="72708" name="Rectangle 39"/>
          <p:cNvSpPr>
            <a:spLocks noGrp="1" noChangeArrowheads="1"/>
          </p:cNvSpPr>
          <p:nvPr>
            <p:ph type="subTitle" idx="1"/>
          </p:nvPr>
        </p:nvSpPr>
        <p:spPr>
          <a:xfrm>
            <a:off x="0" y="1778138"/>
            <a:ext cx="5502729" cy="3657600"/>
          </a:xfrm>
        </p:spPr>
        <p:txBody>
          <a:bodyPr/>
          <a:lstStyle/>
          <a:p>
            <a:pPr marL="457200" indent="-457200" algn="l">
              <a:lnSpc>
                <a:spcPct val="80000"/>
              </a:lnSpc>
              <a:buFont typeface="Arial" panose="020B0604020202020204" pitchFamily="34" charset="0"/>
              <a:buChar char="•"/>
            </a:pPr>
            <a:r>
              <a:rPr lang="en-US" dirty="0">
                <a:solidFill>
                  <a:schemeClr val="tx1"/>
                </a:solidFill>
                <a:ea typeface="Osaka" charset="0"/>
                <a:cs typeface="Osaka" charset="0"/>
              </a:rPr>
              <a:t>Cover mattresses and box springs</a:t>
            </a:r>
          </a:p>
          <a:p>
            <a:pPr marL="457200" indent="-457200" algn="l">
              <a:lnSpc>
                <a:spcPct val="80000"/>
              </a:lnSpc>
              <a:buFont typeface="Arial" panose="020B0604020202020204" pitchFamily="34" charset="0"/>
              <a:buChar char="•"/>
            </a:pPr>
            <a:r>
              <a:rPr lang="en-US" dirty="0">
                <a:solidFill>
                  <a:schemeClr val="tx1"/>
                </a:solidFill>
                <a:ea typeface="Osaka" charset="0"/>
                <a:cs typeface="Osaka" charset="0"/>
              </a:rPr>
              <a:t>Ensure a snug fit, zip, seal, </a:t>
            </a:r>
            <a:br>
              <a:rPr lang="en-US" dirty="0">
                <a:solidFill>
                  <a:schemeClr val="tx1"/>
                </a:solidFill>
                <a:ea typeface="Osaka" charset="0"/>
                <a:cs typeface="Osaka" charset="0"/>
              </a:rPr>
            </a:br>
            <a:r>
              <a:rPr lang="en-US" dirty="0">
                <a:solidFill>
                  <a:schemeClr val="tx1"/>
                </a:solidFill>
                <a:ea typeface="Osaka" charset="0"/>
                <a:cs typeface="Osaka" charset="0"/>
              </a:rPr>
              <a:t>and check for rips</a:t>
            </a:r>
          </a:p>
          <a:p>
            <a:pPr marL="457200" indent="-457200" algn="l">
              <a:lnSpc>
                <a:spcPct val="80000"/>
              </a:lnSpc>
              <a:buFont typeface="Arial" panose="020B0604020202020204" pitchFamily="34" charset="0"/>
              <a:buChar char="•"/>
            </a:pPr>
            <a:r>
              <a:rPr lang="en-US" dirty="0">
                <a:solidFill>
                  <a:schemeClr val="tx1"/>
                </a:solidFill>
                <a:ea typeface="Osaka" charset="0"/>
                <a:cs typeface="Osaka" charset="0"/>
              </a:rPr>
              <a:t>Leave it on for a full year!</a:t>
            </a:r>
          </a:p>
          <a:p>
            <a:pPr marL="457200" indent="-457200" algn="l">
              <a:lnSpc>
                <a:spcPct val="80000"/>
              </a:lnSpc>
              <a:buFont typeface="Arial" panose="020B0604020202020204" pitchFamily="34" charset="0"/>
              <a:buChar char="•"/>
            </a:pPr>
            <a:r>
              <a:rPr lang="en-US" dirty="0">
                <a:solidFill>
                  <a:schemeClr val="tx1"/>
                </a:solidFill>
                <a:ea typeface="Osaka" charset="0"/>
                <a:cs typeface="Osaka" charset="0"/>
              </a:rPr>
              <a:t>Cover any sharp points on the bed frame with tape or felt</a:t>
            </a:r>
          </a:p>
          <a:p>
            <a:pPr>
              <a:lnSpc>
                <a:spcPct val="80000"/>
              </a:lnSpc>
            </a:pPr>
            <a:endParaRPr lang="en-US" sz="2800" dirty="0">
              <a:latin typeface="Arial" charset="0"/>
              <a:ea typeface="Osaka" charset="0"/>
              <a:cs typeface="Osaka" charset="0"/>
            </a:endParaRPr>
          </a:p>
        </p:txBody>
      </p:sp>
      <p:sp>
        <p:nvSpPr>
          <p:cNvPr id="72705"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FC1938-0F77-B044-9E56-AC0E0759338D}" type="slidenum">
              <a:rPr lang="en-US" sz="1400">
                <a:ea typeface="Osaka" charset="0"/>
                <a:cs typeface="Osaka" charset="0"/>
              </a:rPr>
              <a:pPr/>
              <a:t>53</a:t>
            </a:fld>
            <a:endParaRPr lang="en-US" sz="1400">
              <a:ea typeface="Osaka" charset="0"/>
              <a:cs typeface="Osaka" charset="0"/>
            </a:endParaRPr>
          </a:p>
        </p:txBody>
      </p:sp>
      <p:sp>
        <p:nvSpPr>
          <p:cNvPr id="72706" name="Text Box 35"/>
          <p:cNvSpPr txBox="1">
            <a:spLocks noChangeArrowheads="1"/>
          </p:cNvSpPr>
          <p:nvPr/>
        </p:nvSpPr>
        <p:spPr bwMode="auto">
          <a:xfrm>
            <a:off x="685800" y="5558793"/>
            <a:ext cx="5257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dirty="0">
                <a:latin typeface="+mn-lt"/>
                <a:ea typeface="Osaka" charset="0"/>
                <a:cs typeface="Osaka" charset="0"/>
              </a:rPr>
              <a:t>Mattresses and furniture </a:t>
            </a:r>
            <a:br>
              <a:rPr lang="en-US" b="1" dirty="0">
                <a:latin typeface="+mn-lt"/>
                <a:ea typeface="Osaka" charset="0"/>
                <a:cs typeface="Osaka" charset="0"/>
              </a:rPr>
            </a:br>
            <a:r>
              <a:rPr lang="en-US" b="1" dirty="0">
                <a:latin typeface="+mn-lt"/>
                <a:ea typeface="Osaka" charset="0"/>
                <a:cs typeface="Osaka" charset="0"/>
              </a:rPr>
              <a:t>don’</a:t>
            </a:r>
            <a:r>
              <a:rPr lang="en-US" altLang="ja-JP" b="1" dirty="0">
                <a:latin typeface="+mn-lt"/>
                <a:ea typeface="Osaka" charset="0"/>
                <a:cs typeface="Osaka" charset="0"/>
              </a:rPr>
              <a:t>t have to be thrown out if they can be encased!</a:t>
            </a:r>
            <a:endParaRPr lang="en-US" b="1" dirty="0">
              <a:latin typeface="+mn-lt"/>
              <a:ea typeface="Osaka" charset="0"/>
              <a:cs typeface="Osaka" charset="0"/>
            </a:endParaRPr>
          </a:p>
        </p:txBody>
      </p:sp>
      <p:pic>
        <p:nvPicPr>
          <p:cNvPr id="72709" name="Picture 6" descr="DSC03034.JPG"/>
          <p:cNvPicPr>
            <a:picLocks noChangeAspect="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5831114" y="1939169"/>
            <a:ext cx="3312886" cy="4417181"/>
          </a:xfrm>
          <a:prstGeom prst="rect">
            <a:avLst/>
          </a:prstGeom>
          <a:noFill/>
          <a:ln w="9525">
            <a:noFill/>
            <a:miter lim="800000"/>
            <a:headEnd/>
            <a:tailEnd/>
          </a:ln>
          <a:effectLst>
            <a:outerShdw dist="35941" dir="2700000" algn="tl" rotWithShape="0">
              <a:srgbClr val="000000"/>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807283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a:extLst>
              <a:ext uri="{FF2B5EF4-FFF2-40B4-BE49-F238E27FC236}">
                <a16:creationId xmlns:a16="http://schemas.microsoft.com/office/drawing/2014/main" id="{FDD9A5D4-BE83-8B43-8120-CCD8F60320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00831" y="5102922"/>
            <a:ext cx="1954766" cy="195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66914" y="202066"/>
            <a:ext cx="8229600" cy="1143000"/>
          </a:xfrm>
        </p:spPr>
        <p:txBody>
          <a:bodyPr/>
          <a:lstStyle/>
          <a:p>
            <a:pPr algn="l"/>
            <a:r>
              <a:rPr lang="en-US" sz="5400" b="1" dirty="0">
                <a:solidFill>
                  <a:schemeClr val="accent2">
                    <a:lumMod val="50000"/>
                  </a:schemeClr>
                </a:solidFill>
              </a:rPr>
              <a:t>Don’t bring them home!</a:t>
            </a:r>
          </a:p>
        </p:txBody>
      </p:sp>
      <p:sp>
        <p:nvSpPr>
          <p:cNvPr id="3" name="Content Placeholder 2"/>
          <p:cNvSpPr>
            <a:spLocks noGrp="1"/>
          </p:cNvSpPr>
          <p:nvPr>
            <p:ph sz="half" idx="1"/>
          </p:nvPr>
        </p:nvSpPr>
        <p:spPr>
          <a:xfrm>
            <a:off x="54243" y="1549002"/>
            <a:ext cx="4744108" cy="3653568"/>
          </a:xfrm>
        </p:spPr>
        <p:txBody>
          <a:bodyPr/>
          <a:lstStyle/>
          <a:p>
            <a:pPr>
              <a:buBlip>
                <a:blip r:embed="rId3"/>
              </a:buBlip>
            </a:pPr>
            <a:r>
              <a:rPr lang="en-US" dirty="0"/>
              <a:t>Inspect yourself – cuffs &amp; shoes when you visit infested home</a:t>
            </a:r>
          </a:p>
          <a:p>
            <a:pPr>
              <a:buBlip>
                <a:blip r:embed="rId3"/>
              </a:buBlip>
            </a:pPr>
            <a:r>
              <a:rPr lang="en-US" dirty="0"/>
              <a:t>Vacuum regularly</a:t>
            </a:r>
          </a:p>
          <a:p>
            <a:pPr>
              <a:buBlip>
                <a:blip r:embed="rId3"/>
              </a:buBlip>
            </a:pPr>
            <a:r>
              <a:rPr lang="en-US" dirty="0"/>
              <a:t>Keep your home free of clutter</a:t>
            </a:r>
          </a:p>
          <a:p>
            <a:pPr>
              <a:buBlip>
                <a:blip r:embed="rId3"/>
              </a:buBlip>
            </a:pPr>
            <a:r>
              <a:rPr lang="en-US" dirty="0"/>
              <a:t>Keep clean or possible infested stuff isolated in a tote</a:t>
            </a:r>
          </a:p>
        </p:txBody>
      </p:sp>
      <p:sp>
        <p:nvSpPr>
          <p:cNvPr id="4" name="Content Placeholder 3"/>
          <p:cNvSpPr>
            <a:spLocks noGrp="1"/>
          </p:cNvSpPr>
          <p:nvPr>
            <p:ph sz="half" idx="2"/>
          </p:nvPr>
        </p:nvSpPr>
        <p:spPr>
          <a:xfrm>
            <a:off x="4800600" y="1577389"/>
            <a:ext cx="4187283" cy="3263504"/>
          </a:xfrm>
        </p:spPr>
        <p:txBody>
          <a:bodyPr/>
          <a:lstStyle/>
          <a:p>
            <a:pPr>
              <a:buBlip>
                <a:blip r:embed="rId3"/>
              </a:buBlip>
            </a:pPr>
            <a:r>
              <a:rPr lang="en-US" dirty="0"/>
              <a:t>Remove clothing over plastic sheet or in bathtub and immediately launder</a:t>
            </a:r>
          </a:p>
          <a:p>
            <a:pPr>
              <a:buBlip>
                <a:blip r:embed="rId3"/>
              </a:buBlip>
            </a:pPr>
            <a:r>
              <a:rPr lang="en-US" dirty="0"/>
              <a:t>Just the dryer works.</a:t>
            </a:r>
          </a:p>
          <a:p>
            <a:pPr marL="0" indent="0">
              <a:buNone/>
            </a:pPr>
            <a:endParaRPr lang="en-US" dirty="0"/>
          </a:p>
        </p:txBody>
      </p:sp>
      <p:sp>
        <p:nvSpPr>
          <p:cNvPr id="5" name="TextBox 4"/>
          <p:cNvSpPr txBox="1"/>
          <p:nvPr/>
        </p:nvSpPr>
        <p:spPr>
          <a:xfrm>
            <a:off x="9671300" y="2440817"/>
            <a:ext cx="184731" cy="300082"/>
          </a:xfrm>
          <a:prstGeom prst="rect">
            <a:avLst/>
          </a:prstGeom>
          <a:noFill/>
        </p:spPr>
        <p:txBody>
          <a:bodyPr wrap="none" rtlCol="0">
            <a:spAutoFit/>
          </a:bodyPr>
          <a:lstStyle/>
          <a:p>
            <a:endParaRPr lang="en-US" sz="1350" dirty="0"/>
          </a:p>
        </p:txBody>
      </p:sp>
      <p:pic>
        <p:nvPicPr>
          <p:cNvPr id="1026" name="Picture 2" descr="Image result for vacuum">
            <a:extLst>
              <a:ext uri="{FF2B5EF4-FFF2-40B4-BE49-F238E27FC236}">
                <a16:creationId xmlns:a16="http://schemas.microsoft.com/office/drawing/2014/main" id="{DC9A8F01-F5C9-C345-862D-E444D10678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9544" y="3813632"/>
            <a:ext cx="2902854" cy="29028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3B00A66-DD94-2A4A-9173-2D0226D2F0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3977" y="4716483"/>
            <a:ext cx="2002234" cy="20000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00801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5400" b="1" dirty="0">
                <a:solidFill>
                  <a:schemeClr val="accent2">
                    <a:lumMod val="50000"/>
                  </a:schemeClr>
                </a:solidFill>
              </a:rPr>
              <a:t>The clothes dryer</a:t>
            </a:r>
          </a:p>
        </p:txBody>
      </p:sp>
      <p:sp>
        <p:nvSpPr>
          <p:cNvPr id="4" name="Content Placeholder 3"/>
          <p:cNvSpPr>
            <a:spLocks noGrp="1"/>
          </p:cNvSpPr>
          <p:nvPr>
            <p:ph sz="half" idx="1"/>
          </p:nvPr>
        </p:nvSpPr>
        <p:spPr>
          <a:xfrm>
            <a:off x="533400" y="1968190"/>
            <a:ext cx="4038600" cy="4525963"/>
          </a:xfrm>
        </p:spPr>
        <p:txBody>
          <a:bodyPr/>
          <a:lstStyle/>
          <a:p>
            <a:r>
              <a:rPr lang="en-US" sz="3600" dirty="0"/>
              <a:t>Heat on </a:t>
            </a:r>
            <a:r>
              <a:rPr lang="en-US" sz="3600" b="1" dirty="0"/>
              <a:t>High for 30 minutes.</a:t>
            </a:r>
          </a:p>
          <a:p>
            <a:r>
              <a:rPr lang="en-US" dirty="0"/>
              <a:t>Don’t over stuff</a:t>
            </a:r>
          </a:p>
          <a:p>
            <a:r>
              <a:rPr lang="en-US" dirty="0"/>
              <a:t>Even items that are “dry-clean only” can be put in the dryer</a:t>
            </a:r>
          </a:p>
          <a:p>
            <a:r>
              <a:rPr lang="en-US" dirty="0"/>
              <a:t>Dryer alone works. Not necessary to wash first</a:t>
            </a:r>
          </a:p>
        </p:txBody>
      </p:sp>
      <p:pic>
        <p:nvPicPr>
          <p:cNvPr id="2050" name="Picture 2" descr="thumbnail">
            <a:extLst>
              <a:ext uri="{FF2B5EF4-FFF2-40B4-BE49-F238E27FC236}">
                <a16:creationId xmlns:a16="http://schemas.microsoft.com/office/drawing/2014/main" id="{35E2EC24-E722-D843-AB59-9C0767D8A7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286" y="1958439"/>
            <a:ext cx="4535714" cy="453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001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pPr algn="l"/>
            <a:r>
              <a:rPr lang="en-US" b="1" dirty="0">
                <a:solidFill>
                  <a:schemeClr val="accent2">
                    <a:lumMod val="50000"/>
                  </a:schemeClr>
                </a:solidFill>
                <a:ea typeface="Osaka" charset="0"/>
                <a:cs typeface="Osaka" charset="0"/>
              </a:rPr>
              <a:t>Know the treatment options</a:t>
            </a:r>
          </a:p>
        </p:txBody>
      </p:sp>
      <p:sp>
        <p:nvSpPr>
          <p:cNvPr id="70658" name="Content Placeholder 2"/>
          <p:cNvSpPr>
            <a:spLocks noGrp="1"/>
          </p:cNvSpPr>
          <p:nvPr>
            <p:ph idx="1"/>
          </p:nvPr>
        </p:nvSpPr>
        <p:spPr>
          <a:xfrm>
            <a:off x="5014913" y="1523999"/>
            <a:ext cx="3886200" cy="5029200"/>
          </a:xfrm>
        </p:spPr>
        <p:txBody>
          <a:bodyPr/>
          <a:lstStyle/>
          <a:p>
            <a:pPr>
              <a:buBlip>
                <a:blip r:embed="rId3"/>
              </a:buBlip>
            </a:pPr>
            <a:r>
              <a:rPr lang="en-US" dirty="0">
                <a:latin typeface="Arial" charset="0"/>
                <a:ea typeface="Osaka" charset="0"/>
                <a:cs typeface="Osaka" charset="0"/>
              </a:rPr>
              <a:t>Heat</a:t>
            </a:r>
          </a:p>
          <a:p>
            <a:pPr lvl="1"/>
            <a:r>
              <a:rPr lang="en-US" dirty="0">
                <a:latin typeface="Arial" charset="0"/>
                <a:ea typeface="Osaka" charset="0"/>
                <a:cs typeface="Osaka" charset="0"/>
              </a:rPr>
              <a:t>Clothes dryer</a:t>
            </a:r>
          </a:p>
          <a:p>
            <a:pPr lvl="1"/>
            <a:r>
              <a:rPr lang="en-US" dirty="0">
                <a:latin typeface="Arial" charset="0"/>
                <a:ea typeface="Osaka" charset="0"/>
                <a:cs typeface="Osaka" charset="0"/>
              </a:rPr>
              <a:t>Steam</a:t>
            </a:r>
          </a:p>
          <a:p>
            <a:pPr lvl="1"/>
            <a:r>
              <a:rPr lang="en-US" dirty="0">
                <a:latin typeface="Arial" charset="0"/>
                <a:ea typeface="Osaka" charset="0"/>
                <a:cs typeface="Osaka" charset="0"/>
              </a:rPr>
              <a:t>Container</a:t>
            </a:r>
          </a:p>
          <a:p>
            <a:pPr lvl="1"/>
            <a:r>
              <a:rPr lang="en-US" dirty="0">
                <a:latin typeface="Arial" charset="0"/>
                <a:ea typeface="Osaka" charset="0"/>
                <a:cs typeface="Osaka" charset="0"/>
              </a:rPr>
              <a:t>Whole unit</a:t>
            </a:r>
          </a:p>
          <a:p>
            <a:pPr>
              <a:buBlip>
                <a:blip r:embed="rId3"/>
              </a:buBlip>
            </a:pPr>
            <a:r>
              <a:rPr lang="en-US" dirty="0">
                <a:solidFill>
                  <a:schemeClr val="accent2">
                    <a:lumMod val="75000"/>
                  </a:schemeClr>
                </a:solidFill>
                <a:latin typeface="Arial" charset="0"/>
                <a:ea typeface="Osaka" charset="0"/>
                <a:cs typeface="Osaka" charset="0"/>
              </a:rPr>
              <a:t>Pesticides*</a:t>
            </a:r>
            <a:r>
              <a:rPr lang="en-US" sz="1200" b="1" baseline="30000" dirty="0">
                <a:solidFill>
                  <a:schemeClr val="accent2">
                    <a:lumMod val="75000"/>
                  </a:schemeClr>
                </a:solidFill>
                <a:latin typeface="Arial" charset="0"/>
                <a:ea typeface="Osaka" charset="0"/>
                <a:cs typeface="Osaka" charset="0"/>
              </a:rPr>
              <a:t>ONLY PROFESSIONALS</a:t>
            </a:r>
          </a:p>
          <a:p>
            <a:pPr>
              <a:buBlip>
                <a:blip r:embed="rId3"/>
              </a:buBlip>
            </a:pPr>
            <a:r>
              <a:rPr lang="en-US" dirty="0">
                <a:solidFill>
                  <a:schemeClr val="accent2">
                    <a:lumMod val="75000"/>
                  </a:schemeClr>
                </a:solidFill>
                <a:latin typeface="Arial" charset="0"/>
                <a:ea typeface="Osaka" charset="0"/>
                <a:cs typeface="Osaka" charset="0"/>
              </a:rPr>
              <a:t>Spray</a:t>
            </a:r>
          </a:p>
          <a:p>
            <a:pPr lvl="1"/>
            <a:r>
              <a:rPr lang="en-US" dirty="0">
                <a:solidFill>
                  <a:schemeClr val="accent2">
                    <a:lumMod val="75000"/>
                  </a:schemeClr>
                </a:solidFill>
                <a:latin typeface="Arial" charset="0"/>
                <a:ea typeface="Osaka" charset="0"/>
                <a:cs typeface="Osaka" charset="0"/>
              </a:rPr>
              <a:t>Dust</a:t>
            </a:r>
          </a:p>
          <a:p>
            <a:pPr lvl="1"/>
            <a:r>
              <a:rPr lang="en-US" dirty="0">
                <a:solidFill>
                  <a:schemeClr val="accent2">
                    <a:lumMod val="75000"/>
                  </a:schemeClr>
                </a:solidFill>
                <a:latin typeface="Arial" charset="0"/>
                <a:ea typeface="Osaka" charset="0"/>
                <a:cs typeface="Osaka" charset="0"/>
              </a:rPr>
              <a:t>Fumigation</a:t>
            </a:r>
          </a:p>
        </p:txBody>
      </p:sp>
      <p:sp>
        <p:nvSpPr>
          <p:cNvPr id="70659"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12EDCA-B68E-FF47-B3AD-FCEB40395097}" type="slidenum">
              <a:rPr lang="en-US" sz="1400">
                <a:ea typeface="Osaka" charset="0"/>
                <a:cs typeface="Osaka" charset="0"/>
              </a:rPr>
              <a:pPr/>
              <a:t>56</a:t>
            </a:fld>
            <a:endParaRPr lang="en-US" sz="1400" dirty="0">
              <a:ea typeface="Osaka" charset="0"/>
              <a:cs typeface="Osaka" charset="0"/>
            </a:endParaRPr>
          </a:p>
        </p:txBody>
      </p:sp>
      <p:sp>
        <p:nvSpPr>
          <p:cNvPr id="70660" name="Content Placeholder 2"/>
          <p:cNvSpPr txBox="1">
            <a:spLocks/>
          </p:cNvSpPr>
          <p:nvPr/>
        </p:nvSpPr>
        <p:spPr bwMode="auto">
          <a:xfrm>
            <a:off x="257175" y="1628775"/>
            <a:ext cx="5638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800100" indent="-34290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30000"/>
              </a:spcBef>
              <a:buSzPct val="80000"/>
              <a:buFontTx/>
              <a:buBlip>
                <a:blip r:embed="rId4"/>
              </a:buBlip>
            </a:pPr>
            <a:r>
              <a:rPr lang="en-US" sz="3200" dirty="0">
                <a:ea typeface="Osaka" charset="0"/>
                <a:cs typeface="Osaka" charset="0"/>
              </a:rPr>
              <a:t>Vacuuming</a:t>
            </a:r>
          </a:p>
          <a:p>
            <a:pPr>
              <a:lnSpc>
                <a:spcPct val="90000"/>
              </a:lnSpc>
              <a:spcBef>
                <a:spcPct val="30000"/>
              </a:spcBef>
              <a:buSzPct val="80000"/>
              <a:buFontTx/>
              <a:buBlip>
                <a:blip r:embed="rId4"/>
              </a:buBlip>
            </a:pPr>
            <a:r>
              <a:rPr lang="en-US" sz="3200" dirty="0">
                <a:ea typeface="Osaka" charset="0"/>
                <a:cs typeface="Osaka" charset="0"/>
              </a:rPr>
              <a:t>Isolation</a:t>
            </a:r>
          </a:p>
          <a:p>
            <a:pPr lvl="1">
              <a:lnSpc>
                <a:spcPct val="90000"/>
              </a:lnSpc>
              <a:spcBef>
                <a:spcPct val="30000"/>
              </a:spcBef>
              <a:buSzPct val="90000"/>
              <a:buFont typeface="Lucida Grande" charset="0"/>
              <a:buChar char="−"/>
            </a:pPr>
            <a:r>
              <a:rPr lang="en-US" sz="2800" dirty="0">
                <a:ea typeface="Osaka" charset="0"/>
                <a:cs typeface="Osaka" charset="0"/>
              </a:rPr>
              <a:t>Encasements</a:t>
            </a:r>
          </a:p>
          <a:p>
            <a:pPr lvl="1">
              <a:lnSpc>
                <a:spcPct val="90000"/>
              </a:lnSpc>
              <a:spcBef>
                <a:spcPct val="30000"/>
              </a:spcBef>
              <a:buSzPct val="90000"/>
              <a:buFont typeface="Lucida Grande" charset="0"/>
              <a:buChar char="−"/>
            </a:pPr>
            <a:r>
              <a:rPr lang="en-US" sz="2800" dirty="0">
                <a:ea typeface="Osaka" charset="0"/>
                <a:cs typeface="Osaka" charset="0"/>
              </a:rPr>
              <a:t>Clear bags</a:t>
            </a:r>
          </a:p>
          <a:p>
            <a:pPr lvl="1">
              <a:lnSpc>
                <a:spcPct val="90000"/>
              </a:lnSpc>
              <a:spcBef>
                <a:spcPct val="30000"/>
              </a:spcBef>
              <a:buSzPct val="90000"/>
              <a:buFont typeface="Lucida Grande" charset="0"/>
              <a:buChar char="−"/>
            </a:pPr>
            <a:r>
              <a:rPr lang="en-US" sz="2800" dirty="0">
                <a:ea typeface="Osaka" charset="0"/>
                <a:cs typeface="Osaka" charset="0"/>
              </a:rPr>
              <a:t>Closed plastic containers</a:t>
            </a:r>
          </a:p>
          <a:p>
            <a:pPr lvl="1">
              <a:lnSpc>
                <a:spcPct val="90000"/>
              </a:lnSpc>
              <a:spcBef>
                <a:spcPct val="30000"/>
              </a:spcBef>
              <a:buSzPct val="90000"/>
              <a:buFont typeface="Lucida Grande" charset="0"/>
              <a:buChar char="−"/>
            </a:pPr>
            <a:r>
              <a:rPr lang="en-US" sz="2800" dirty="0">
                <a:ea typeface="Osaka" charset="0"/>
                <a:cs typeface="Osaka" charset="0"/>
              </a:rPr>
              <a:t>Make the bed an island</a:t>
            </a:r>
          </a:p>
          <a:p>
            <a:pPr>
              <a:lnSpc>
                <a:spcPct val="90000"/>
              </a:lnSpc>
              <a:spcBef>
                <a:spcPct val="30000"/>
              </a:spcBef>
              <a:buSzPct val="80000"/>
              <a:buFontTx/>
              <a:buBlip>
                <a:blip r:embed="rId4"/>
              </a:buBlip>
            </a:pPr>
            <a:r>
              <a:rPr lang="en-US" sz="3200" dirty="0">
                <a:ea typeface="Osaka" charset="0"/>
                <a:cs typeface="Osaka" charset="0"/>
              </a:rPr>
              <a:t>Freezing</a:t>
            </a:r>
          </a:p>
          <a:p>
            <a:pPr lvl="1">
              <a:spcBef>
                <a:spcPct val="20000"/>
              </a:spcBef>
              <a:buFontTx/>
              <a:buChar char="–"/>
            </a:pPr>
            <a:r>
              <a:rPr lang="en-US" sz="2800" dirty="0">
                <a:ea typeface="Osaka" charset="0"/>
                <a:cs typeface="Osaka" charset="0"/>
              </a:rPr>
              <a:t>Liquid CO</a:t>
            </a:r>
            <a:r>
              <a:rPr lang="en-US" sz="2800" baseline="-25000" dirty="0">
                <a:ea typeface="Osaka" charset="0"/>
                <a:cs typeface="Osaka" charset="0"/>
              </a:rPr>
              <a:t>2</a:t>
            </a:r>
          </a:p>
          <a:p>
            <a:pPr lvl="1">
              <a:spcBef>
                <a:spcPct val="20000"/>
              </a:spcBef>
              <a:buFontTx/>
              <a:buChar char="–"/>
            </a:pPr>
            <a:r>
              <a:rPr lang="en-US" sz="2800" dirty="0">
                <a:ea typeface="Osaka" charset="0"/>
                <a:cs typeface="Osaka" charset="0"/>
              </a:rPr>
              <a:t>Chest freezer</a:t>
            </a:r>
          </a:p>
          <a:p>
            <a:pPr lvl="1">
              <a:lnSpc>
                <a:spcPct val="90000"/>
              </a:lnSpc>
              <a:spcBef>
                <a:spcPct val="30000"/>
              </a:spcBef>
              <a:buSzPct val="90000"/>
              <a:buFont typeface="Lucida Grande" charset="0"/>
              <a:buChar char="−"/>
            </a:pPr>
            <a:endParaRPr lang="en-US" sz="2800" dirty="0">
              <a:ea typeface="Osaka" charset="0"/>
              <a:cs typeface="Osaka" charset="0"/>
            </a:endParaRPr>
          </a:p>
        </p:txBody>
      </p:sp>
    </p:spTree>
    <p:extLst>
      <p:ext uri="{BB962C8B-B14F-4D97-AF65-F5344CB8AC3E}">
        <p14:creationId xmlns:p14="http://schemas.microsoft.com/office/powerpoint/2010/main" val="27991743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3"/>
          <p:cNvGrpSpPr>
            <a:grpSpLocks/>
          </p:cNvGrpSpPr>
          <p:nvPr/>
        </p:nvGrpSpPr>
        <p:grpSpPr bwMode="auto">
          <a:xfrm>
            <a:off x="0" y="0"/>
            <a:ext cx="2590800" cy="2590800"/>
            <a:chOff x="3200400" y="2590800"/>
            <a:chExt cx="2971800" cy="2971800"/>
          </a:xfrm>
        </p:grpSpPr>
        <p:pic>
          <p:nvPicPr>
            <p:cNvPr id="6" name="Picture 4" descr="Milwaukee 012"/>
            <p:cNvPicPr>
              <a:picLocks noChangeAspect="1" noChangeArrowheads="1"/>
            </p:cNvPicPr>
            <p:nvPr/>
          </p:nvPicPr>
          <p:blipFill>
            <a:blip r:embed="rId3" cstate="email">
              <a:extLst>
                <a:ext uri="{28A0092B-C50C-407E-A947-70E740481C1C}">
                  <a14:useLocalDpi xmlns:a14="http://schemas.microsoft.com/office/drawing/2010/main"/>
                </a:ext>
              </a:extLst>
            </a:blip>
            <a:srcRect b="-900"/>
            <a:stretch>
              <a:fillRect/>
            </a:stretch>
          </p:blipFill>
          <p:spPr bwMode="auto">
            <a:xfrm>
              <a:off x="3657600" y="3048000"/>
              <a:ext cx="2057400" cy="2133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7" name="&quot;No&quot; Symbol 6"/>
            <p:cNvSpPr>
              <a:spLocks noChangeArrowheads="1"/>
            </p:cNvSpPr>
            <p:nvPr/>
          </p:nvSpPr>
          <p:spPr bwMode="auto">
            <a:xfrm>
              <a:off x="3200400" y="2590800"/>
              <a:ext cx="2971800" cy="2971800"/>
            </a:xfrm>
            <a:custGeom>
              <a:avLst/>
              <a:gdLst>
                <a:gd name="T0" fmla="*/ 1485900 w 2971800"/>
                <a:gd name="T1" fmla="*/ 0 h 2971800"/>
                <a:gd name="T2" fmla="*/ 435210 w 2971800"/>
                <a:gd name="T3" fmla="*/ 435210 h 2971800"/>
                <a:gd name="T4" fmla="*/ 0 w 2971800"/>
                <a:gd name="T5" fmla="*/ 1485900 h 2971800"/>
                <a:gd name="T6" fmla="*/ 435210 w 2971800"/>
                <a:gd name="T7" fmla="*/ 2536590 h 2971800"/>
                <a:gd name="T8" fmla="*/ 1485900 w 2971800"/>
                <a:gd name="T9" fmla="*/ 2971800 h 2971800"/>
                <a:gd name="T10" fmla="*/ 2536590 w 2971800"/>
                <a:gd name="T11" fmla="*/ 2536590 h 2971800"/>
                <a:gd name="T12" fmla="*/ 2971800 w 2971800"/>
                <a:gd name="T13" fmla="*/ 1485900 h 2971800"/>
                <a:gd name="T14" fmla="*/ 2536590 w 2971800"/>
                <a:gd name="T15" fmla="*/ 435210 h 2971800"/>
                <a:gd name="T16" fmla="*/ 3 60000 65536"/>
                <a:gd name="T17" fmla="*/ 3 60000 65536"/>
                <a:gd name="T18" fmla="*/ 2 60000 65536"/>
                <a:gd name="T19" fmla="*/ 1 60000 65536"/>
                <a:gd name="T20" fmla="*/ 1 60000 65536"/>
                <a:gd name="T21" fmla="*/ 1 60000 65536"/>
                <a:gd name="T22" fmla="*/ 0 60000 65536"/>
                <a:gd name="T23" fmla="*/ 3 60000 65536"/>
                <a:gd name="T24" fmla="*/ 435210 w 2971800"/>
                <a:gd name="T25" fmla="*/ 435210 h 2971800"/>
                <a:gd name="T26" fmla="*/ 2536590 w 2971800"/>
                <a:gd name="T27" fmla="*/ 2536590 h 29718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71800" h="2971800">
                  <a:moveTo>
                    <a:pt x="0" y="1485900"/>
                  </a:moveTo>
                  <a:lnTo>
                    <a:pt x="0" y="1485900"/>
                  </a:lnTo>
                  <a:cubicBezTo>
                    <a:pt x="0" y="665260"/>
                    <a:pt x="665260" y="0"/>
                    <a:pt x="1485899" y="0"/>
                  </a:cubicBezTo>
                  <a:cubicBezTo>
                    <a:pt x="2306539" y="0"/>
                    <a:pt x="2971800" y="665260"/>
                    <a:pt x="2971800" y="1485900"/>
                  </a:cubicBezTo>
                  <a:cubicBezTo>
                    <a:pt x="2971800" y="2306539"/>
                    <a:pt x="2306539" y="2971799"/>
                    <a:pt x="1485900" y="2971800"/>
                  </a:cubicBezTo>
                  <a:cubicBezTo>
                    <a:pt x="665260" y="2971800"/>
                    <a:pt x="0" y="2306539"/>
                    <a:pt x="0" y="1485900"/>
                  </a:cubicBezTo>
                  <a:close/>
                  <a:moveTo>
                    <a:pt x="2427596" y="2224752"/>
                  </a:moveTo>
                  <a:lnTo>
                    <a:pt x="2427595" y="2224751"/>
                  </a:lnTo>
                  <a:cubicBezTo>
                    <a:pt x="2592970" y="2013974"/>
                    <a:pt x="2682851" y="1753810"/>
                    <a:pt x="2682851" y="1485900"/>
                  </a:cubicBezTo>
                  <a:cubicBezTo>
                    <a:pt x="2682851" y="824841"/>
                    <a:pt x="2146957" y="288948"/>
                    <a:pt x="1485899" y="288948"/>
                  </a:cubicBezTo>
                  <a:cubicBezTo>
                    <a:pt x="1217989" y="288947"/>
                    <a:pt x="957824" y="378828"/>
                    <a:pt x="747047" y="544203"/>
                  </a:cubicBezTo>
                  <a:close/>
                  <a:moveTo>
                    <a:pt x="544204" y="747048"/>
                  </a:moveTo>
                  <a:lnTo>
                    <a:pt x="544204" y="747048"/>
                  </a:lnTo>
                  <a:cubicBezTo>
                    <a:pt x="378829" y="957825"/>
                    <a:pt x="288949" y="1217989"/>
                    <a:pt x="288949" y="1485899"/>
                  </a:cubicBezTo>
                  <a:cubicBezTo>
                    <a:pt x="288949" y="2146958"/>
                    <a:pt x="824842" y="2682852"/>
                    <a:pt x="1485901" y="2682852"/>
                  </a:cubicBezTo>
                  <a:cubicBezTo>
                    <a:pt x="1753810" y="2682852"/>
                    <a:pt x="2013975" y="2592971"/>
                    <a:pt x="2224752" y="2427596"/>
                  </a:cubicBezTo>
                  <a:close/>
                </a:path>
              </a:pathLst>
            </a:custGeom>
            <a:solidFill>
              <a:srgbClr val="FF0000"/>
            </a:solidFill>
            <a:ln w="12700">
              <a:solidFill>
                <a:srgbClr val="B6DCDF"/>
              </a:solidFill>
              <a:round/>
              <a:headEnd/>
              <a:tailEnd/>
            </a:ln>
            <a:effectLst>
              <a:outerShdw dist="23000" dir="5400000" rotWithShape="0">
                <a:srgbClr val="808080">
                  <a:alpha val="34999"/>
                </a:srgbClr>
              </a:outerShdw>
            </a:effectLst>
          </p:spPr>
          <p:txBody>
            <a:bodyPr anchor="ctr"/>
            <a:lstStyle/>
            <a:p>
              <a:pPr>
                <a:defRPr/>
              </a:pPr>
              <a:endParaRPr lang="en-US" dirty="0">
                <a:solidFill>
                  <a:srgbClr val="FF0000"/>
                </a:solidFill>
                <a:ea typeface="+mn-ea"/>
                <a:cs typeface="+mn-cs"/>
              </a:endParaRPr>
            </a:p>
          </p:txBody>
        </p:sp>
      </p:grpSp>
      <p:sp>
        <p:nvSpPr>
          <p:cNvPr id="2" name="Title 1"/>
          <p:cNvSpPr>
            <a:spLocks noGrp="1"/>
          </p:cNvSpPr>
          <p:nvPr>
            <p:ph type="title"/>
          </p:nvPr>
        </p:nvSpPr>
        <p:spPr>
          <a:xfrm>
            <a:off x="2438400" y="274638"/>
            <a:ext cx="6248400" cy="1143000"/>
          </a:xfrm>
        </p:spPr>
        <p:txBody>
          <a:bodyPr/>
          <a:lstStyle/>
          <a:p>
            <a:pPr algn="l"/>
            <a:r>
              <a:rPr lang="en-US" sz="5400" b="1" dirty="0">
                <a:solidFill>
                  <a:schemeClr val="accent2">
                    <a:lumMod val="50000"/>
                  </a:schemeClr>
                </a:solidFill>
              </a:rPr>
              <a:t>What NOT to do</a:t>
            </a:r>
          </a:p>
        </p:txBody>
      </p:sp>
      <p:sp>
        <p:nvSpPr>
          <p:cNvPr id="3" name="Content Placeholder 2"/>
          <p:cNvSpPr>
            <a:spLocks noGrp="1"/>
          </p:cNvSpPr>
          <p:nvPr>
            <p:ph sz="half" idx="1"/>
          </p:nvPr>
        </p:nvSpPr>
        <p:spPr/>
        <p:txBody>
          <a:bodyPr/>
          <a:lstStyle/>
          <a:p>
            <a:endParaRPr lang="en-US" dirty="0"/>
          </a:p>
          <a:p>
            <a:endParaRPr lang="en-US" dirty="0"/>
          </a:p>
          <a:p>
            <a:pPr>
              <a:buBlip>
                <a:blip r:embed="rId4"/>
              </a:buBlip>
            </a:pPr>
            <a:r>
              <a:rPr lang="en-US" sz="2400" dirty="0"/>
              <a:t>Don’t panic</a:t>
            </a:r>
          </a:p>
          <a:p>
            <a:pPr>
              <a:buBlip>
                <a:blip r:embed="rId4"/>
              </a:buBlip>
            </a:pPr>
            <a:r>
              <a:rPr lang="en-US" sz="2400" dirty="0"/>
              <a:t>Don’t try to use outdoor garden or agricultural pesticides indoors</a:t>
            </a:r>
          </a:p>
          <a:p>
            <a:pPr>
              <a:buBlip>
                <a:blip r:embed="rId4"/>
              </a:buBlip>
            </a:pPr>
            <a:r>
              <a:rPr lang="en-US" sz="2400" dirty="0"/>
              <a:t>Don’t use “homemade” insecticides</a:t>
            </a:r>
          </a:p>
          <a:p>
            <a:pPr>
              <a:buBlip>
                <a:blip r:embed="rId4"/>
              </a:buBlip>
            </a:pPr>
            <a:r>
              <a:rPr lang="en-US" sz="2400" dirty="0"/>
              <a:t>Only use products with instructions on the label in English</a:t>
            </a:r>
          </a:p>
          <a:p>
            <a:endParaRPr lang="en-US" dirty="0"/>
          </a:p>
        </p:txBody>
      </p:sp>
      <p:sp>
        <p:nvSpPr>
          <p:cNvPr id="4" name="Content Placeholder 3"/>
          <p:cNvSpPr>
            <a:spLocks noGrp="1"/>
          </p:cNvSpPr>
          <p:nvPr>
            <p:ph sz="half" idx="2"/>
          </p:nvPr>
        </p:nvSpPr>
        <p:spPr>
          <a:xfrm>
            <a:off x="4648200" y="2244359"/>
            <a:ext cx="4038600" cy="4525963"/>
          </a:xfrm>
        </p:spPr>
        <p:txBody>
          <a:bodyPr/>
          <a:lstStyle/>
          <a:p>
            <a:pPr>
              <a:buBlip>
                <a:blip r:embed="rId4"/>
              </a:buBlip>
            </a:pPr>
            <a:r>
              <a:rPr lang="en-US" sz="2400" dirty="0"/>
              <a:t>Don’t apply pesticides directly to your body</a:t>
            </a:r>
          </a:p>
          <a:p>
            <a:pPr>
              <a:buBlip>
                <a:blip r:embed="rId4"/>
              </a:buBlip>
            </a:pPr>
            <a:r>
              <a:rPr lang="en-US" sz="2400" dirty="0"/>
              <a:t>Rubbing alcohol, gasoline and kerosene are all flammable and not safe</a:t>
            </a:r>
          </a:p>
          <a:p>
            <a:pPr>
              <a:buBlip>
                <a:blip r:embed="rId4"/>
              </a:buBlip>
            </a:pPr>
            <a:r>
              <a:rPr lang="en-US" sz="2400" dirty="0"/>
              <a:t>Don’t throw treatable items out (furniture)</a:t>
            </a:r>
          </a:p>
          <a:p>
            <a:pPr>
              <a:buBlip>
                <a:blip r:embed="rId4"/>
              </a:buBlip>
            </a:pPr>
            <a:r>
              <a:rPr lang="en-US" sz="2400" dirty="0"/>
              <a:t>Placing items in black plastic in the sun will not work</a:t>
            </a:r>
          </a:p>
        </p:txBody>
      </p:sp>
    </p:spTree>
    <p:extLst>
      <p:ext uri="{BB962C8B-B14F-4D97-AF65-F5344CB8AC3E}">
        <p14:creationId xmlns:p14="http://schemas.microsoft.com/office/powerpoint/2010/main" val="28770092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algn="l"/>
            <a:r>
              <a:rPr lang="en-US" sz="4800" b="1" dirty="0">
                <a:solidFill>
                  <a:schemeClr val="accent2">
                    <a:lumMod val="50000"/>
                  </a:schemeClr>
                </a:solidFill>
              </a:rPr>
              <a:t>About rubbing alcohol…</a:t>
            </a:r>
            <a:endParaRPr lang="en-US" altLang="en-US" sz="4800" b="1" dirty="0">
              <a:solidFill>
                <a:schemeClr val="accent2">
                  <a:lumMod val="50000"/>
                </a:schemeClr>
              </a:solidFill>
            </a:endParaRPr>
          </a:p>
        </p:txBody>
      </p:sp>
      <p:sp>
        <p:nvSpPr>
          <p:cNvPr id="6246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30000"/>
              </a:spcBef>
              <a:buSzPct val="80000"/>
              <a:buBlip>
                <a:blip r:embed="rId3"/>
              </a:buBlip>
              <a:defRPr sz="2400">
                <a:solidFill>
                  <a:schemeClr val="tx1"/>
                </a:solidFill>
                <a:latin typeface="Arial" charset="0"/>
                <a:ea typeface="Osaka" charset="-128"/>
              </a:defRPr>
            </a:lvl1pPr>
            <a:lvl2pPr marL="557213" indent="-214313">
              <a:spcBef>
                <a:spcPct val="20000"/>
              </a:spcBef>
              <a:buChar char="–"/>
              <a:defRPr sz="2100">
                <a:solidFill>
                  <a:schemeClr val="tx1"/>
                </a:solidFill>
                <a:latin typeface="Arial" charset="0"/>
                <a:ea typeface="Osaka" charset="-128"/>
              </a:defRPr>
            </a:lvl2pPr>
            <a:lvl3pPr marL="857250" indent="-171450">
              <a:spcBef>
                <a:spcPct val="20000"/>
              </a:spcBef>
              <a:buChar char="•"/>
              <a:defRPr sz="1800">
                <a:solidFill>
                  <a:schemeClr val="tx1"/>
                </a:solidFill>
                <a:latin typeface="Arial" charset="0"/>
                <a:ea typeface="Osaka" charset="-128"/>
              </a:defRPr>
            </a:lvl3pPr>
            <a:lvl4pPr marL="1200150" indent="-171450">
              <a:spcBef>
                <a:spcPct val="20000"/>
              </a:spcBef>
              <a:buChar char="–"/>
              <a:defRPr sz="1500">
                <a:solidFill>
                  <a:schemeClr val="tx1"/>
                </a:solidFill>
                <a:latin typeface="Arial" charset="0"/>
                <a:ea typeface="Osaka" charset="-128"/>
              </a:defRPr>
            </a:lvl4pPr>
            <a:lvl5pPr marL="1543050" indent="-171450">
              <a:spcBef>
                <a:spcPct val="20000"/>
              </a:spcBef>
              <a:buChar char="»"/>
              <a:defRPr sz="1500">
                <a:solidFill>
                  <a:schemeClr val="tx1"/>
                </a:solidFill>
                <a:latin typeface="Arial" charset="0"/>
                <a:ea typeface="Osaka" charset="-128"/>
              </a:defRPr>
            </a:lvl5pPr>
            <a:lvl6pPr marL="1885950" indent="-171450" eaLnBrk="0" fontAlgn="base" hangingPunct="0">
              <a:spcBef>
                <a:spcPct val="20000"/>
              </a:spcBef>
              <a:spcAft>
                <a:spcPct val="0"/>
              </a:spcAft>
              <a:buChar char="»"/>
              <a:defRPr sz="1500">
                <a:solidFill>
                  <a:schemeClr val="tx1"/>
                </a:solidFill>
                <a:latin typeface="Arial" charset="0"/>
                <a:ea typeface="Osaka" charset="-128"/>
              </a:defRPr>
            </a:lvl6pPr>
            <a:lvl7pPr marL="2228850" indent="-171450" eaLnBrk="0" fontAlgn="base" hangingPunct="0">
              <a:spcBef>
                <a:spcPct val="20000"/>
              </a:spcBef>
              <a:spcAft>
                <a:spcPct val="0"/>
              </a:spcAft>
              <a:buChar char="»"/>
              <a:defRPr sz="1500">
                <a:solidFill>
                  <a:schemeClr val="tx1"/>
                </a:solidFill>
                <a:latin typeface="Arial" charset="0"/>
                <a:ea typeface="Osaka" charset="-128"/>
              </a:defRPr>
            </a:lvl7pPr>
            <a:lvl8pPr marL="2571750" indent="-171450" eaLnBrk="0" fontAlgn="base" hangingPunct="0">
              <a:spcBef>
                <a:spcPct val="20000"/>
              </a:spcBef>
              <a:spcAft>
                <a:spcPct val="0"/>
              </a:spcAft>
              <a:buChar char="»"/>
              <a:defRPr sz="1500">
                <a:solidFill>
                  <a:schemeClr val="tx1"/>
                </a:solidFill>
                <a:latin typeface="Arial" charset="0"/>
                <a:ea typeface="Osaka" charset="-128"/>
              </a:defRPr>
            </a:lvl8pPr>
            <a:lvl9pPr marL="2914650" indent="-171450" eaLnBrk="0" fontAlgn="base" hangingPunct="0">
              <a:spcBef>
                <a:spcPct val="20000"/>
              </a:spcBef>
              <a:spcAft>
                <a:spcPct val="0"/>
              </a:spcAft>
              <a:buChar char="»"/>
              <a:defRPr sz="1500">
                <a:solidFill>
                  <a:schemeClr val="tx1"/>
                </a:solidFill>
                <a:latin typeface="Arial" charset="0"/>
                <a:ea typeface="Osaka" charset="-128"/>
              </a:defRPr>
            </a:lvl9pPr>
          </a:lstStyle>
          <a:p>
            <a:pPr>
              <a:lnSpc>
                <a:spcPct val="100000"/>
              </a:lnSpc>
              <a:spcBef>
                <a:spcPct val="0"/>
              </a:spcBef>
              <a:buSzTx/>
              <a:buFontTx/>
              <a:buNone/>
            </a:pPr>
            <a:fld id="{8B1BF13D-845A-A847-BC75-3C3C8A8B37C0}" type="slidenum">
              <a:rPr lang="en-US" altLang="en-US" sz="1050"/>
              <a:pPr>
                <a:lnSpc>
                  <a:spcPct val="100000"/>
                </a:lnSpc>
                <a:spcBef>
                  <a:spcPct val="0"/>
                </a:spcBef>
                <a:buSzTx/>
                <a:buFontTx/>
                <a:buNone/>
              </a:pPr>
              <a:t>58</a:t>
            </a:fld>
            <a:endParaRPr lang="en-US" altLang="en-US" sz="1050"/>
          </a:p>
        </p:txBody>
      </p:sp>
      <p:pic>
        <p:nvPicPr>
          <p:cNvPr id="7" name="Picture 4" descr="Image result for rubbing alcohol spray">
            <a:extLst>
              <a:ext uri="{FF2B5EF4-FFF2-40B4-BE49-F238E27FC236}">
                <a16:creationId xmlns:a16="http://schemas.microsoft.com/office/drawing/2014/main" id="{435C47D8-C96C-9047-BB6B-D4FFDA8F9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44120"/>
            <a:ext cx="4085747" cy="40857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533FF53-9A1A-1F42-B7E3-C96DAA5A0518}"/>
              </a:ext>
            </a:extLst>
          </p:cNvPr>
          <p:cNvSpPr txBox="1"/>
          <p:nvPr/>
        </p:nvSpPr>
        <p:spPr>
          <a:xfrm>
            <a:off x="4816146" y="1857468"/>
            <a:ext cx="3789336"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Only kills by drowning</a:t>
            </a:r>
          </a:p>
          <a:p>
            <a:pPr marL="285750" indent="-285750">
              <a:buFont typeface="Arial" panose="020B0604020202020204" pitchFamily="34" charset="0"/>
              <a:buChar char="•"/>
            </a:pPr>
            <a:r>
              <a:rPr lang="en-US" sz="2800" dirty="0"/>
              <a:t>Is NOT a repellant</a:t>
            </a:r>
          </a:p>
          <a:p>
            <a:pPr marL="285750" indent="-285750">
              <a:buFont typeface="Arial" panose="020B0604020202020204" pitchFamily="34" charset="0"/>
              <a:buChar char="•"/>
            </a:pPr>
            <a:r>
              <a:rPr lang="en-US" sz="2800" dirty="0"/>
              <a:t>Is flammable!</a:t>
            </a:r>
          </a:p>
          <a:p>
            <a:pPr marL="285750" indent="-285750">
              <a:buFont typeface="Arial" panose="020B0604020202020204" pitchFamily="34" charset="0"/>
              <a:buChar char="•"/>
            </a:pPr>
            <a:r>
              <a:rPr lang="en-US" sz="2800" dirty="0"/>
              <a:t>If we can find </a:t>
            </a:r>
            <a:r>
              <a:rPr lang="en-US" sz="2800" dirty="0" err="1"/>
              <a:t>em</a:t>
            </a:r>
            <a:r>
              <a:rPr lang="en-US" sz="2800" dirty="0"/>
              <a:t>, we can kill </a:t>
            </a:r>
            <a:r>
              <a:rPr lang="en-US" sz="2800" dirty="0" err="1"/>
              <a:t>em</a:t>
            </a:r>
            <a:r>
              <a:rPr lang="en-US" sz="2800" dirty="0"/>
              <a:t>,</a:t>
            </a:r>
          </a:p>
        </p:txBody>
      </p:sp>
      <p:pic>
        <p:nvPicPr>
          <p:cNvPr id="1026" name="Picture 2" descr="Image result for flame image">
            <a:extLst>
              <a:ext uri="{FF2B5EF4-FFF2-40B4-BE49-F238E27FC236}">
                <a16:creationId xmlns:a16="http://schemas.microsoft.com/office/drawing/2014/main" id="{994D51D4-0CFC-8A45-976A-C84D579D3F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3118" y="4339525"/>
            <a:ext cx="1896149" cy="2518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ammer image">
            <a:extLst>
              <a:ext uri="{FF2B5EF4-FFF2-40B4-BE49-F238E27FC236}">
                <a16:creationId xmlns:a16="http://schemas.microsoft.com/office/drawing/2014/main" id="{A70FAA0F-F9F7-894E-98D6-46D0B315A6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231" b="18419"/>
          <a:stretch/>
        </p:blipFill>
        <p:spPr bwMode="auto">
          <a:xfrm>
            <a:off x="6553200" y="4974955"/>
            <a:ext cx="2301468" cy="17465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4EBDD13-BE18-F54C-AF2B-14C36E47C119}"/>
              </a:ext>
            </a:extLst>
          </p:cNvPr>
          <p:cNvPicPr>
            <a:picLocks noChangeAspect="1"/>
          </p:cNvPicPr>
          <p:nvPr/>
        </p:nvPicPr>
        <p:blipFill>
          <a:blip r:embed="rId7"/>
          <a:stretch>
            <a:fillRect/>
          </a:stretch>
        </p:blipFill>
        <p:spPr>
          <a:xfrm>
            <a:off x="6307938" y="6152827"/>
            <a:ext cx="727082" cy="727082"/>
          </a:xfrm>
          <a:prstGeom prst="rect">
            <a:avLst/>
          </a:prstGeom>
        </p:spPr>
      </p:pic>
      <p:sp>
        <p:nvSpPr>
          <p:cNvPr id="3" name="&quot;No&quot; Symbol 2">
            <a:extLst>
              <a:ext uri="{FF2B5EF4-FFF2-40B4-BE49-F238E27FC236}">
                <a16:creationId xmlns:a16="http://schemas.microsoft.com/office/drawing/2014/main" id="{E84B9BDA-14E6-1544-9044-C4BA2B59656A}"/>
              </a:ext>
            </a:extLst>
          </p:cNvPr>
          <p:cNvSpPr/>
          <p:nvPr/>
        </p:nvSpPr>
        <p:spPr>
          <a:xfrm>
            <a:off x="589694" y="1737962"/>
            <a:ext cx="3164114" cy="3860800"/>
          </a:xfrm>
          <a:prstGeom prst="noSmoking">
            <a:avLst>
              <a:gd name="adj" fmla="val 5437"/>
            </a:avLst>
          </a:prstGeom>
          <a:gradFill>
            <a:gsLst>
              <a:gs pos="0">
                <a:srgbClr val="C00000"/>
              </a:gs>
              <a:gs pos="100000">
                <a:srgbClr val="FF0000"/>
              </a:gs>
            </a:gsLst>
          </a:gra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681592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Screen shot 2013-02-21 at 7.00.53 A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70511" y="779645"/>
            <a:ext cx="7347136" cy="54317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59908" y="208145"/>
            <a:ext cx="8229600" cy="1143000"/>
          </a:xfrm>
        </p:spPr>
        <p:txBody>
          <a:bodyPr/>
          <a:lstStyle/>
          <a:p>
            <a:pPr algn="r"/>
            <a:r>
              <a:rPr lang="en-US" sz="4800" b="1" dirty="0">
                <a:solidFill>
                  <a:schemeClr val="accent2">
                    <a:lumMod val="50000"/>
                  </a:schemeClr>
                </a:solidFill>
              </a:rPr>
              <a:t>Visit </a:t>
            </a:r>
            <a:r>
              <a:rPr lang="en-US" sz="4800" b="1" dirty="0" err="1">
                <a:solidFill>
                  <a:schemeClr val="accent2">
                    <a:lumMod val="50000"/>
                  </a:schemeClr>
                </a:solidFill>
              </a:rPr>
              <a:t>StopPests.org</a:t>
            </a:r>
            <a:r>
              <a:rPr lang="en-US" sz="4800" b="1" dirty="0">
                <a:solidFill>
                  <a:schemeClr val="accent2">
                    <a:lumMod val="50000"/>
                  </a:schemeClr>
                </a:solidFill>
              </a:rPr>
              <a:t> for more information </a:t>
            </a:r>
          </a:p>
        </p:txBody>
      </p:sp>
    </p:spTree>
    <p:extLst>
      <p:ext uri="{BB962C8B-B14F-4D97-AF65-F5344CB8AC3E}">
        <p14:creationId xmlns:p14="http://schemas.microsoft.com/office/powerpoint/2010/main" val="2441655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6"/>
          <p:cNvSpPr>
            <a:spLocks noGrp="1" noChangeArrowheads="1"/>
          </p:cNvSpPr>
          <p:nvPr>
            <p:ph type="title"/>
          </p:nvPr>
        </p:nvSpPr>
        <p:spPr>
          <a:xfrm>
            <a:off x="115896" y="304800"/>
            <a:ext cx="8153400" cy="990600"/>
          </a:xfrm>
        </p:spPr>
        <p:txBody>
          <a:bodyPr>
            <a:noAutofit/>
          </a:bodyPr>
          <a:lstStyle/>
          <a:p>
            <a:pPr algn="l"/>
            <a:r>
              <a:rPr lang="en-US" sz="4800" b="1" dirty="0">
                <a:solidFill>
                  <a:schemeClr val="accent2">
                    <a:lumMod val="50000"/>
                  </a:schemeClr>
                </a:solidFill>
                <a:ea typeface="Osaka" charset="0"/>
                <a:cs typeface="Osaka" charset="0"/>
              </a:rPr>
              <a:t>Pesticide risk by </a:t>
            </a:r>
            <a:br>
              <a:rPr lang="en-US" sz="4800" b="1" dirty="0">
                <a:solidFill>
                  <a:schemeClr val="accent2">
                    <a:lumMod val="50000"/>
                  </a:schemeClr>
                </a:solidFill>
                <a:ea typeface="Osaka" charset="0"/>
                <a:cs typeface="Osaka" charset="0"/>
              </a:rPr>
            </a:br>
            <a:r>
              <a:rPr lang="en-US" sz="4800" b="1" dirty="0">
                <a:solidFill>
                  <a:schemeClr val="accent2">
                    <a:lumMod val="50000"/>
                  </a:schemeClr>
                </a:solidFill>
                <a:ea typeface="Osaka" charset="0"/>
                <a:cs typeface="Osaka" charset="0"/>
              </a:rPr>
              <a:t>application method</a:t>
            </a:r>
          </a:p>
        </p:txBody>
      </p:sp>
      <p:sp>
        <p:nvSpPr>
          <p:cNvPr id="21506" name="Rectangle 6"/>
          <p:cNvSpPr>
            <a:spLocks noGrp="1" noChangeArrowheads="1"/>
          </p:cNvSpPr>
          <p:nvPr>
            <p:ph type="sldNum" sz="quarter" idx="12"/>
          </p:nvPr>
        </p:nvSpPr>
        <p:spPr>
          <a:xfrm>
            <a:off x="6135696" y="6356350"/>
            <a:ext cx="2133600" cy="3651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charset="0"/>
                <a:ea typeface="Osaka" charset="0"/>
                <a:cs typeface="Osaka" charset="0"/>
              </a:defRPr>
            </a:lvl1pPr>
            <a:lvl2pPr marL="37931725" indent="-37474525">
              <a:defRPr sz="28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000">
                <a:solidFill>
                  <a:schemeClr val="tx1"/>
                </a:solidFill>
                <a:latin typeface="Arial" charset="0"/>
                <a:ea typeface="Osaka" charset="0"/>
                <a:cs typeface="Osaka" charset="0"/>
              </a:defRPr>
            </a:lvl4pPr>
            <a:lvl5pPr>
              <a:defRPr sz="2000">
                <a:solidFill>
                  <a:schemeClr val="tx1"/>
                </a:solidFill>
                <a:latin typeface="Arial" charset="0"/>
                <a:ea typeface="Osaka" charset="0"/>
                <a:cs typeface="Osaka" charset="0"/>
              </a:defRPr>
            </a:lvl5pPr>
            <a:lvl6pPr eaLnBrk="0" hangingPunct="0">
              <a:lnSpc>
                <a:spcPct val="90000"/>
              </a:lnSpc>
              <a:spcBef>
                <a:spcPct val="30000"/>
              </a:spcBef>
              <a:defRPr sz="2000">
                <a:solidFill>
                  <a:schemeClr val="tx1"/>
                </a:solidFill>
                <a:latin typeface="Arial" charset="0"/>
                <a:ea typeface="Osaka" charset="0"/>
                <a:cs typeface="Osaka" charset="0"/>
              </a:defRPr>
            </a:lvl6pPr>
            <a:lvl7pPr eaLnBrk="0" hangingPunct="0">
              <a:lnSpc>
                <a:spcPct val="90000"/>
              </a:lnSpc>
              <a:spcBef>
                <a:spcPct val="30000"/>
              </a:spcBef>
              <a:defRPr sz="2000">
                <a:solidFill>
                  <a:schemeClr val="tx1"/>
                </a:solidFill>
                <a:latin typeface="Arial" charset="0"/>
                <a:ea typeface="Osaka" charset="0"/>
                <a:cs typeface="Osaka" charset="0"/>
              </a:defRPr>
            </a:lvl7pPr>
            <a:lvl8pPr eaLnBrk="0" hangingPunct="0">
              <a:lnSpc>
                <a:spcPct val="90000"/>
              </a:lnSpc>
              <a:spcBef>
                <a:spcPct val="30000"/>
              </a:spcBef>
              <a:defRPr sz="2000">
                <a:solidFill>
                  <a:schemeClr val="tx1"/>
                </a:solidFill>
                <a:latin typeface="Arial" charset="0"/>
                <a:ea typeface="Osaka" charset="0"/>
                <a:cs typeface="Osaka" charset="0"/>
              </a:defRPr>
            </a:lvl8pPr>
            <a:lvl9pPr eaLnBrk="0" hangingPunct="0">
              <a:lnSpc>
                <a:spcPct val="90000"/>
              </a:lnSpc>
              <a:spcBef>
                <a:spcPct val="30000"/>
              </a:spcBef>
              <a:defRPr sz="2000">
                <a:solidFill>
                  <a:schemeClr val="tx1"/>
                </a:solidFill>
                <a:latin typeface="Arial" charset="0"/>
                <a:ea typeface="Osaka" charset="0"/>
                <a:cs typeface="Osaka" charset="0"/>
              </a:defRPr>
            </a:lvl9pPr>
          </a:lstStyle>
          <a:p>
            <a:fld id="{9498A4C7-1687-2344-A607-24A8BA2B32FF}" type="slidenum">
              <a:rPr lang="en-US" sz="1400"/>
              <a:pPr/>
              <a:t>6</a:t>
            </a:fld>
            <a:endParaRPr lang="en-US" sz="1400"/>
          </a:p>
        </p:txBody>
      </p:sp>
      <p:sp>
        <p:nvSpPr>
          <p:cNvPr id="21508" name="AutoShape 11"/>
          <p:cNvSpPr>
            <a:spLocks noChangeArrowheads="1"/>
          </p:cNvSpPr>
          <p:nvPr/>
        </p:nvSpPr>
        <p:spPr bwMode="auto">
          <a:xfrm>
            <a:off x="710784" y="3200400"/>
            <a:ext cx="7772400" cy="1981200"/>
          </a:xfrm>
          <a:prstGeom prst="roundRect">
            <a:avLst>
              <a:gd name="adj" fmla="val 16667"/>
            </a:avLst>
          </a:prstGeom>
          <a:gradFill rotWithShape="0">
            <a:gsLst>
              <a:gs pos="0">
                <a:srgbClr val="37C47A"/>
              </a:gs>
              <a:gs pos="53000">
                <a:srgbClr val="FFCC66"/>
              </a:gs>
              <a:gs pos="100000">
                <a:srgbClr val="FF3300"/>
              </a:gs>
            </a:gsLst>
            <a:lin ang="0" scaled="1"/>
          </a:gradFill>
          <a:ln w="38100">
            <a:solidFill>
              <a:schemeClr val="tx1"/>
            </a:solidFill>
            <a:round/>
            <a:headEnd/>
            <a:tailEnd/>
          </a:ln>
        </p:spPr>
        <p:txBody>
          <a:bodyPr wrap="none" anchor="ctr"/>
          <a:lstStyle/>
          <a:p>
            <a:endParaRPr lang="en-US" sz="2800"/>
          </a:p>
        </p:txBody>
      </p:sp>
      <p:sp>
        <p:nvSpPr>
          <p:cNvPr id="21509" name="Text Box 12"/>
          <p:cNvSpPr txBox="1">
            <a:spLocks noChangeArrowheads="1"/>
          </p:cNvSpPr>
          <p:nvPr/>
        </p:nvSpPr>
        <p:spPr bwMode="auto">
          <a:xfrm>
            <a:off x="820010" y="3505200"/>
            <a:ext cx="18288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Osaka" charset="0"/>
                <a:cs typeface="Osaka" charset="0"/>
              </a:defRPr>
            </a:lvl1pPr>
            <a:lvl2pPr marL="37931725" indent="-37474525">
              <a:defRPr sz="28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000">
                <a:solidFill>
                  <a:schemeClr val="tx1"/>
                </a:solidFill>
                <a:latin typeface="Arial" charset="0"/>
                <a:ea typeface="Osaka" charset="0"/>
                <a:cs typeface="Osaka" charset="0"/>
              </a:defRPr>
            </a:lvl4pPr>
            <a:lvl5pPr>
              <a:defRPr sz="2000">
                <a:solidFill>
                  <a:schemeClr val="tx1"/>
                </a:solidFill>
                <a:latin typeface="Arial" charset="0"/>
                <a:ea typeface="Osaka" charset="0"/>
                <a:cs typeface="Osaka" charset="0"/>
              </a:defRPr>
            </a:lvl5pPr>
            <a:lvl6pPr eaLnBrk="0" hangingPunct="0">
              <a:lnSpc>
                <a:spcPct val="90000"/>
              </a:lnSpc>
              <a:spcBef>
                <a:spcPct val="30000"/>
              </a:spcBef>
              <a:defRPr sz="2000">
                <a:solidFill>
                  <a:schemeClr val="tx1"/>
                </a:solidFill>
                <a:latin typeface="Arial" charset="0"/>
                <a:ea typeface="Osaka" charset="0"/>
                <a:cs typeface="Osaka" charset="0"/>
              </a:defRPr>
            </a:lvl6pPr>
            <a:lvl7pPr eaLnBrk="0" hangingPunct="0">
              <a:lnSpc>
                <a:spcPct val="90000"/>
              </a:lnSpc>
              <a:spcBef>
                <a:spcPct val="30000"/>
              </a:spcBef>
              <a:defRPr sz="2000">
                <a:solidFill>
                  <a:schemeClr val="tx1"/>
                </a:solidFill>
                <a:latin typeface="Arial" charset="0"/>
                <a:ea typeface="Osaka" charset="0"/>
                <a:cs typeface="Osaka" charset="0"/>
              </a:defRPr>
            </a:lvl7pPr>
            <a:lvl8pPr eaLnBrk="0" hangingPunct="0">
              <a:lnSpc>
                <a:spcPct val="90000"/>
              </a:lnSpc>
              <a:spcBef>
                <a:spcPct val="30000"/>
              </a:spcBef>
              <a:defRPr sz="2000">
                <a:solidFill>
                  <a:schemeClr val="tx1"/>
                </a:solidFill>
                <a:latin typeface="Arial" charset="0"/>
                <a:ea typeface="Osaka" charset="0"/>
                <a:cs typeface="Osaka" charset="0"/>
              </a:defRPr>
            </a:lvl8pPr>
            <a:lvl9pPr eaLnBrk="0" hangingPunct="0">
              <a:lnSpc>
                <a:spcPct val="90000"/>
              </a:lnSpc>
              <a:spcBef>
                <a:spcPct val="30000"/>
              </a:spcBef>
              <a:defRPr sz="2000">
                <a:solidFill>
                  <a:schemeClr val="tx1"/>
                </a:solidFill>
                <a:latin typeface="Arial" charset="0"/>
                <a:ea typeface="Osaka" charset="0"/>
                <a:cs typeface="Osaka" charset="0"/>
              </a:defRPr>
            </a:lvl9pPr>
          </a:lstStyle>
          <a:p>
            <a:pPr>
              <a:spcBef>
                <a:spcPct val="50000"/>
              </a:spcBef>
            </a:pPr>
            <a:r>
              <a:rPr lang="en-US" sz="2800" dirty="0"/>
              <a:t>Tamper- resistant station</a:t>
            </a:r>
          </a:p>
        </p:txBody>
      </p:sp>
      <p:sp>
        <p:nvSpPr>
          <p:cNvPr id="21510" name="Text Box 14"/>
          <p:cNvSpPr txBox="1">
            <a:spLocks noChangeArrowheads="1"/>
          </p:cNvSpPr>
          <p:nvPr/>
        </p:nvSpPr>
        <p:spPr bwMode="auto">
          <a:xfrm>
            <a:off x="6531408" y="3505200"/>
            <a:ext cx="18288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Osaka" charset="0"/>
                <a:cs typeface="Osaka" charset="0"/>
              </a:defRPr>
            </a:lvl1pPr>
            <a:lvl2pPr marL="37931725" indent="-37474525">
              <a:defRPr sz="28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000">
                <a:solidFill>
                  <a:schemeClr val="tx1"/>
                </a:solidFill>
                <a:latin typeface="Arial" charset="0"/>
                <a:ea typeface="Osaka" charset="0"/>
                <a:cs typeface="Osaka" charset="0"/>
              </a:defRPr>
            </a:lvl4pPr>
            <a:lvl5pPr>
              <a:defRPr sz="2000">
                <a:solidFill>
                  <a:schemeClr val="tx1"/>
                </a:solidFill>
                <a:latin typeface="Arial" charset="0"/>
                <a:ea typeface="Osaka" charset="0"/>
                <a:cs typeface="Osaka" charset="0"/>
              </a:defRPr>
            </a:lvl5pPr>
            <a:lvl6pPr eaLnBrk="0" hangingPunct="0">
              <a:lnSpc>
                <a:spcPct val="90000"/>
              </a:lnSpc>
              <a:spcBef>
                <a:spcPct val="30000"/>
              </a:spcBef>
              <a:defRPr sz="2000">
                <a:solidFill>
                  <a:schemeClr val="tx1"/>
                </a:solidFill>
                <a:latin typeface="Arial" charset="0"/>
                <a:ea typeface="Osaka" charset="0"/>
                <a:cs typeface="Osaka" charset="0"/>
              </a:defRPr>
            </a:lvl6pPr>
            <a:lvl7pPr eaLnBrk="0" hangingPunct="0">
              <a:lnSpc>
                <a:spcPct val="90000"/>
              </a:lnSpc>
              <a:spcBef>
                <a:spcPct val="30000"/>
              </a:spcBef>
              <a:defRPr sz="2000">
                <a:solidFill>
                  <a:schemeClr val="tx1"/>
                </a:solidFill>
                <a:latin typeface="Arial" charset="0"/>
                <a:ea typeface="Osaka" charset="0"/>
                <a:cs typeface="Osaka" charset="0"/>
              </a:defRPr>
            </a:lvl7pPr>
            <a:lvl8pPr eaLnBrk="0" hangingPunct="0">
              <a:lnSpc>
                <a:spcPct val="90000"/>
              </a:lnSpc>
              <a:spcBef>
                <a:spcPct val="30000"/>
              </a:spcBef>
              <a:defRPr sz="2000">
                <a:solidFill>
                  <a:schemeClr val="tx1"/>
                </a:solidFill>
                <a:latin typeface="Arial" charset="0"/>
                <a:ea typeface="Osaka" charset="0"/>
                <a:cs typeface="Osaka" charset="0"/>
              </a:defRPr>
            </a:lvl8pPr>
            <a:lvl9pPr eaLnBrk="0" hangingPunct="0">
              <a:lnSpc>
                <a:spcPct val="90000"/>
              </a:lnSpc>
              <a:spcBef>
                <a:spcPct val="30000"/>
              </a:spcBef>
              <a:defRPr sz="2000">
                <a:solidFill>
                  <a:schemeClr val="tx1"/>
                </a:solidFill>
                <a:latin typeface="Arial" charset="0"/>
                <a:ea typeface="Osaka" charset="0"/>
                <a:cs typeface="Osaka" charset="0"/>
              </a:defRPr>
            </a:lvl9pPr>
          </a:lstStyle>
          <a:p>
            <a:pPr>
              <a:spcBef>
                <a:spcPct val="50000"/>
              </a:spcBef>
            </a:pPr>
            <a:r>
              <a:rPr lang="en-US" sz="2800" dirty="0"/>
              <a:t>Total release fogger</a:t>
            </a:r>
          </a:p>
        </p:txBody>
      </p:sp>
      <p:sp>
        <p:nvSpPr>
          <p:cNvPr id="21511" name="Text Box 20"/>
          <p:cNvSpPr txBox="1">
            <a:spLocks noChangeArrowheads="1"/>
          </p:cNvSpPr>
          <p:nvPr/>
        </p:nvSpPr>
        <p:spPr bwMode="auto">
          <a:xfrm>
            <a:off x="573096" y="2113756"/>
            <a:ext cx="25146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Osaka" charset="0"/>
                <a:cs typeface="Osaka" charset="0"/>
              </a:defRPr>
            </a:lvl1pPr>
            <a:lvl2pPr marL="37931725" indent="-37474525">
              <a:defRPr sz="28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000">
                <a:solidFill>
                  <a:schemeClr val="tx1"/>
                </a:solidFill>
                <a:latin typeface="Arial" charset="0"/>
                <a:ea typeface="Osaka" charset="0"/>
                <a:cs typeface="Osaka" charset="0"/>
              </a:defRPr>
            </a:lvl4pPr>
            <a:lvl5pPr>
              <a:defRPr sz="2000">
                <a:solidFill>
                  <a:schemeClr val="tx1"/>
                </a:solidFill>
                <a:latin typeface="Arial" charset="0"/>
                <a:ea typeface="Osaka" charset="0"/>
                <a:cs typeface="Osaka" charset="0"/>
              </a:defRPr>
            </a:lvl5pPr>
            <a:lvl6pPr eaLnBrk="0" hangingPunct="0">
              <a:lnSpc>
                <a:spcPct val="90000"/>
              </a:lnSpc>
              <a:spcBef>
                <a:spcPct val="30000"/>
              </a:spcBef>
              <a:defRPr sz="2000">
                <a:solidFill>
                  <a:schemeClr val="tx1"/>
                </a:solidFill>
                <a:latin typeface="Arial" charset="0"/>
                <a:ea typeface="Osaka" charset="0"/>
                <a:cs typeface="Osaka" charset="0"/>
              </a:defRPr>
            </a:lvl6pPr>
            <a:lvl7pPr eaLnBrk="0" hangingPunct="0">
              <a:lnSpc>
                <a:spcPct val="90000"/>
              </a:lnSpc>
              <a:spcBef>
                <a:spcPct val="30000"/>
              </a:spcBef>
              <a:defRPr sz="2000">
                <a:solidFill>
                  <a:schemeClr val="tx1"/>
                </a:solidFill>
                <a:latin typeface="Arial" charset="0"/>
                <a:ea typeface="Osaka" charset="0"/>
                <a:cs typeface="Osaka" charset="0"/>
              </a:defRPr>
            </a:lvl7pPr>
            <a:lvl8pPr eaLnBrk="0" hangingPunct="0">
              <a:lnSpc>
                <a:spcPct val="90000"/>
              </a:lnSpc>
              <a:spcBef>
                <a:spcPct val="30000"/>
              </a:spcBef>
              <a:defRPr sz="2000">
                <a:solidFill>
                  <a:schemeClr val="tx1"/>
                </a:solidFill>
                <a:latin typeface="Arial" charset="0"/>
                <a:ea typeface="Osaka" charset="0"/>
                <a:cs typeface="Osaka" charset="0"/>
              </a:defRPr>
            </a:lvl8pPr>
            <a:lvl9pPr eaLnBrk="0" hangingPunct="0">
              <a:lnSpc>
                <a:spcPct val="90000"/>
              </a:lnSpc>
              <a:spcBef>
                <a:spcPct val="30000"/>
              </a:spcBef>
              <a:defRPr sz="2000">
                <a:solidFill>
                  <a:schemeClr val="tx1"/>
                </a:solidFill>
                <a:latin typeface="Arial" charset="0"/>
                <a:ea typeface="Osaka" charset="0"/>
                <a:cs typeface="Osaka" charset="0"/>
              </a:defRPr>
            </a:lvl9pPr>
          </a:lstStyle>
          <a:p>
            <a:pPr algn="l">
              <a:spcBef>
                <a:spcPct val="50000"/>
              </a:spcBef>
            </a:pPr>
            <a:r>
              <a:rPr lang="en-US" sz="2800" b="1" dirty="0">
                <a:latin typeface="Avenir Next" panose="020B0503020202020204" pitchFamily="34" charset="0"/>
              </a:rPr>
              <a:t>Less risk of exposure</a:t>
            </a:r>
          </a:p>
        </p:txBody>
      </p:sp>
      <p:sp>
        <p:nvSpPr>
          <p:cNvPr id="21512" name="Text Box 21"/>
          <p:cNvSpPr txBox="1">
            <a:spLocks noChangeArrowheads="1"/>
          </p:cNvSpPr>
          <p:nvPr/>
        </p:nvSpPr>
        <p:spPr bwMode="auto">
          <a:xfrm>
            <a:off x="5952715" y="2133600"/>
            <a:ext cx="25146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Osaka" charset="0"/>
                <a:cs typeface="Osaka" charset="0"/>
              </a:defRPr>
            </a:lvl1pPr>
            <a:lvl2pPr marL="37931725" indent="-37474525">
              <a:defRPr sz="28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000">
                <a:solidFill>
                  <a:schemeClr val="tx1"/>
                </a:solidFill>
                <a:latin typeface="Arial" charset="0"/>
                <a:ea typeface="Osaka" charset="0"/>
                <a:cs typeface="Osaka" charset="0"/>
              </a:defRPr>
            </a:lvl4pPr>
            <a:lvl5pPr>
              <a:defRPr sz="2000">
                <a:solidFill>
                  <a:schemeClr val="tx1"/>
                </a:solidFill>
                <a:latin typeface="Arial" charset="0"/>
                <a:ea typeface="Osaka" charset="0"/>
                <a:cs typeface="Osaka" charset="0"/>
              </a:defRPr>
            </a:lvl5pPr>
            <a:lvl6pPr eaLnBrk="0" hangingPunct="0">
              <a:lnSpc>
                <a:spcPct val="90000"/>
              </a:lnSpc>
              <a:spcBef>
                <a:spcPct val="30000"/>
              </a:spcBef>
              <a:defRPr sz="2000">
                <a:solidFill>
                  <a:schemeClr val="tx1"/>
                </a:solidFill>
                <a:latin typeface="Arial" charset="0"/>
                <a:ea typeface="Osaka" charset="0"/>
                <a:cs typeface="Osaka" charset="0"/>
              </a:defRPr>
            </a:lvl6pPr>
            <a:lvl7pPr eaLnBrk="0" hangingPunct="0">
              <a:lnSpc>
                <a:spcPct val="90000"/>
              </a:lnSpc>
              <a:spcBef>
                <a:spcPct val="30000"/>
              </a:spcBef>
              <a:defRPr sz="2000">
                <a:solidFill>
                  <a:schemeClr val="tx1"/>
                </a:solidFill>
                <a:latin typeface="Arial" charset="0"/>
                <a:ea typeface="Osaka" charset="0"/>
                <a:cs typeface="Osaka" charset="0"/>
              </a:defRPr>
            </a:lvl7pPr>
            <a:lvl8pPr eaLnBrk="0" hangingPunct="0">
              <a:lnSpc>
                <a:spcPct val="90000"/>
              </a:lnSpc>
              <a:spcBef>
                <a:spcPct val="30000"/>
              </a:spcBef>
              <a:defRPr sz="2000">
                <a:solidFill>
                  <a:schemeClr val="tx1"/>
                </a:solidFill>
                <a:latin typeface="Arial" charset="0"/>
                <a:ea typeface="Osaka" charset="0"/>
                <a:cs typeface="Osaka" charset="0"/>
              </a:defRPr>
            </a:lvl8pPr>
            <a:lvl9pPr eaLnBrk="0" hangingPunct="0">
              <a:lnSpc>
                <a:spcPct val="90000"/>
              </a:lnSpc>
              <a:spcBef>
                <a:spcPct val="30000"/>
              </a:spcBef>
              <a:defRPr sz="2000">
                <a:solidFill>
                  <a:schemeClr val="tx1"/>
                </a:solidFill>
                <a:latin typeface="Arial" charset="0"/>
                <a:ea typeface="Osaka" charset="0"/>
                <a:cs typeface="Osaka" charset="0"/>
              </a:defRPr>
            </a:lvl9pPr>
          </a:lstStyle>
          <a:p>
            <a:pPr algn="r">
              <a:spcBef>
                <a:spcPct val="50000"/>
              </a:spcBef>
            </a:pPr>
            <a:r>
              <a:rPr lang="en-US" sz="2800" b="1" dirty="0">
                <a:latin typeface="Avenir Next" panose="020B0503020202020204" pitchFamily="34" charset="0"/>
              </a:rPr>
              <a:t>More risk of exposure</a:t>
            </a:r>
          </a:p>
        </p:txBody>
      </p:sp>
      <p:sp>
        <p:nvSpPr>
          <p:cNvPr id="21513" name="Line 22"/>
          <p:cNvSpPr>
            <a:spLocks noChangeShapeType="1"/>
          </p:cNvSpPr>
          <p:nvPr/>
        </p:nvSpPr>
        <p:spPr bwMode="auto">
          <a:xfrm>
            <a:off x="2782896" y="2590800"/>
            <a:ext cx="3276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1514" name="Text Box 23"/>
          <p:cNvSpPr txBox="1">
            <a:spLocks noChangeArrowheads="1"/>
          </p:cNvSpPr>
          <p:nvPr/>
        </p:nvSpPr>
        <p:spPr bwMode="auto">
          <a:xfrm>
            <a:off x="2782896" y="3505200"/>
            <a:ext cx="18288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Osaka" charset="0"/>
                <a:cs typeface="Osaka" charset="0"/>
              </a:defRPr>
            </a:lvl1pPr>
            <a:lvl2pPr marL="37931725" indent="-37474525">
              <a:defRPr sz="28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000">
                <a:solidFill>
                  <a:schemeClr val="tx1"/>
                </a:solidFill>
                <a:latin typeface="Arial" charset="0"/>
                <a:ea typeface="Osaka" charset="0"/>
                <a:cs typeface="Osaka" charset="0"/>
              </a:defRPr>
            </a:lvl4pPr>
            <a:lvl5pPr>
              <a:defRPr sz="2000">
                <a:solidFill>
                  <a:schemeClr val="tx1"/>
                </a:solidFill>
                <a:latin typeface="Arial" charset="0"/>
                <a:ea typeface="Osaka" charset="0"/>
                <a:cs typeface="Osaka" charset="0"/>
              </a:defRPr>
            </a:lvl5pPr>
            <a:lvl6pPr eaLnBrk="0" hangingPunct="0">
              <a:lnSpc>
                <a:spcPct val="90000"/>
              </a:lnSpc>
              <a:spcBef>
                <a:spcPct val="30000"/>
              </a:spcBef>
              <a:defRPr sz="2000">
                <a:solidFill>
                  <a:schemeClr val="tx1"/>
                </a:solidFill>
                <a:latin typeface="Arial" charset="0"/>
                <a:ea typeface="Osaka" charset="0"/>
                <a:cs typeface="Osaka" charset="0"/>
              </a:defRPr>
            </a:lvl6pPr>
            <a:lvl7pPr eaLnBrk="0" hangingPunct="0">
              <a:lnSpc>
                <a:spcPct val="90000"/>
              </a:lnSpc>
              <a:spcBef>
                <a:spcPct val="30000"/>
              </a:spcBef>
              <a:defRPr sz="2000">
                <a:solidFill>
                  <a:schemeClr val="tx1"/>
                </a:solidFill>
                <a:latin typeface="Arial" charset="0"/>
                <a:ea typeface="Osaka" charset="0"/>
                <a:cs typeface="Osaka" charset="0"/>
              </a:defRPr>
            </a:lvl7pPr>
            <a:lvl8pPr eaLnBrk="0" hangingPunct="0">
              <a:lnSpc>
                <a:spcPct val="90000"/>
              </a:lnSpc>
              <a:spcBef>
                <a:spcPct val="30000"/>
              </a:spcBef>
              <a:defRPr sz="2000">
                <a:solidFill>
                  <a:schemeClr val="tx1"/>
                </a:solidFill>
                <a:latin typeface="Arial" charset="0"/>
                <a:ea typeface="Osaka" charset="0"/>
                <a:cs typeface="Osaka" charset="0"/>
              </a:defRPr>
            </a:lvl8pPr>
            <a:lvl9pPr eaLnBrk="0" hangingPunct="0">
              <a:lnSpc>
                <a:spcPct val="90000"/>
              </a:lnSpc>
              <a:spcBef>
                <a:spcPct val="30000"/>
              </a:spcBef>
              <a:defRPr sz="2000">
                <a:solidFill>
                  <a:schemeClr val="tx1"/>
                </a:solidFill>
                <a:latin typeface="Arial" charset="0"/>
                <a:ea typeface="Osaka" charset="0"/>
                <a:cs typeface="Osaka" charset="0"/>
              </a:defRPr>
            </a:lvl9pPr>
          </a:lstStyle>
          <a:p>
            <a:pPr>
              <a:spcBef>
                <a:spcPct val="50000"/>
              </a:spcBef>
            </a:pPr>
            <a:r>
              <a:rPr lang="en-US" sz="2800" dirty="0"/>
              <a:t>Gel bait </a:t>
            </a:r>
            <a:br>
              <a:rPr lang="en-US" sz="2800" dirty="0"/>
            </a:br>
            <a:r>
              <a:rPr lang="en-US" sz="2800" dirty="0"/>
              <a:t>in a crevice</a:t>
            </a:r>
          </a:p>
        </p:txBody>
      </p:sp>
    </p:spTree>
    <p:extLst>
      <p:ext uri="{BB962C8B-B14F-4D97-AF65-F5344CB8AC3E}">
        <p14:creationId xmlns:p14="http://schemas.microsoft.com/office/powerpoint/2010/main" val="4166348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67075DE-9778-F541-A290-430C2A17746B}"/>
              </a:ext>
            </a:extLst>
          </p:cNvPr>
          <p:cNvSpPr>
            <a:spLocks noGrp="1"/>
          </p:cNvSpPr>
          <p:nvPr>
            <p:ph type="title"/>
          </p:nvPr>
        </p:nvSpPr>
        <p:spPr/>
        <p:txBody>
          <a:bodyPr/>
          <a:lstStyle/>
          <a:p>
            <a:r>
              <a:rPr lang="en-US" sz="4800" b="1" dirty="0">
                <a:solidFill>
                  <a:schemeClr val="accent2">
                    <a:lumMod val="50000"/>
                  </a:schemeClr>
                </a:solidFill>
              </a:rPr>
              <a:t>Got Pests? Call or talk to:</a:t>
            </a:r>
          </a:p>
        </p:txBody>
      </p:sp>
      <p:sp>
        <p:nvSpPr>
          <p:cNvPr id="8" name="Content Placeholder 7">
            <a:extLst>
              <a:ext uri="{FF2B5EF4-FFF2-40B4-BE49-F238E27FC236}">
                <a16:creationId xmlns:a16="http://schemas.microsoft.com/office/drawing/2014/main" id="{1D0804A6-A50B-BC48-918F-94FCDF572966}"/>
              </a:ext>
            </a:extLst>
          </p:cNvPr>
          <p:cNvSpPr>
            <a:spLocks noGrp="1"/>
          </p:cNvSpPr>
          <p:nvPr>
            <p:ph idx="1"/>
          </p:nvPr>
        </p:nvSpPr>
        <p:spPr/>
        <p:txBody>
          <a:bodyPr/>
          <a:lstStyle/>
          <a:p>
            <a:pPr marL="0" indent="0" algn="ctr">
              <a:buNone/>
            </a:pPr>
            <a:endParaRPr lang="en-US" dirty="0"/>
          </a:p>
          <a:p>
            <a:pPr marL="0" indent="0" algn="ctr">
              <a:buNone/>
            </a:pPr>
            <a:r>
              <a:rPr lang="en-US" dirty="0"/>
              <a:t>[insert contact info here]</a:t>
            </a:r>
          </a:p>
          <a:p>
            <a:pPr marL="0" indent="0">
              <a:buNone/>
            </a:pPr>
            <a:endParaRPr lang="en-US" dirty="0"/>
          </a:p>
          <a:p>
            <a:pPr marL="0" indent="0">
              <a:buNone/>
            </a:pPr>
            <a:endParaRPr lang="en-US" dirty="0"/>
          </a:p>
          <a:p>
            <a:pPr marL="0" indent="0" algn="ctr">
              <a:buNone/>
            </a:pPr>
            <a:r>
              <a:rPr lang="en-US" dirty="0"/>
              <a:t>You won’t be charged</a:t>
            </a:r>
          </a:p>
          <a:p>
            <a:pPr marL="0" indent="0" algn="ctr">
              <a:buNone/>
            </a:pPr>
            <a:r>
              <a:rPr lang="en-US" dirty="0"/>
              <a:t>You won’t be evicted</a:t>
            </a:r>
          </a:p>
          <a:p>
            <a:pPr marL="0" indent="0" algn="ctr">
              <a:buNone/>
            </a:pPr>
            <a:r>
              <a:rPr lang="en-US" dirty="0"/>
              <a:t>Let’s work together to FIGHT PESTS!</a:t>
            </a:r>
          </a:p>
        </p:txBody>
      </p:sp>
    </p:spTree>
    <p:extLst>
      <p:ext uri="{BB962C8B-B14F-4D97-AF65-F5344CB8AC3E}">
        <p14:creationId xmlns:p14="http://schemas.microsoft.com/office/powerpoint/2010/main" val="3284763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a:extLst>
              <a:ext uri="{FF2B5EF4-FFF2-40B4-BE49-F238E27FC236}">
                <a16:creationId xmlns:a16="http://schemas.microsoft.com/office/drawing/2014/main" id="{B0B037F3-BFAB-4B4B-85C2-BA761691885F}"/>
              </a:ext>
            </a:extLst>
          </p:cNvPr>
          <p:cNvSpPr>
            <a:spLocks noGrp="1" noChangeArrowheads="1"/>
          </p:cNvSpPr>
          <p:nvPr>
            <p:ph type="title"/>
          </p:nvPr>
        </p:nvSpPr>
        <p:spPr/>
        <p:txBody>
          <a:bodyPr vert="horz" wrap="square" lIns="68580" tIns="34290" rIns="68580" bIns="34290" numCol="1" rtlCol="0" anchor="ctr" anchorCtr="0" compatLnSpc="1">
            <a:prstTxWarp prst="textNoShape">
              <a:avLst/>
            </a:prstTxWarp>
            <a:normAutofit/>
          </a:bodyPr>
          <a:lstStyle/>
          <a:p>
            <a:pPr algn="l" eaLnBrk="1" hangingPunct="1">
              <a:lnSpc>
                <a:spcPct val="80000"/>
              </a:lnSpc>
              <a:spcAft>
                <a:spcPct val="30000"/>
              </a:spcAft>
            </a:pPr>
            <a:r>
              <a:rPr lang="en-US" altLang="en-US" sz="4800" b="1" dirty="0">
                <a:solidFill>
                  <a:schemeClr val="accent2">
                    <a:lumMod val="50000"/>
                  </a:schemeClr>
                </a:solidFill>
                <a:ea typeface="Osaka" charset="0"/>
              </a:rPr>
              <a:t>What all pests need</a:t>
            </a:r>
          </a:p>
        </p:txBody>
      </p:sp>
      <p:sp>
        <p:nvSpPr>
          <p:cNvPr id="69634" name="Slide Number Placeholder 4">
            <a:extLst>
              <a:ext uri="{FF2B5EF4-FFF2-40B4-BE49-F238E27FC236}">
                <a16:creationId xmlns:a16="http://schemas.microsoft.com/office/drawing/2014/main" id="{9409ECC2-7B65-AA44-A5D0-3AA172E039E0}"/>
              </a:ext>
            </a:extLst>
          </p:cNvPr>
          <p:cNvSpPr>
            <a:spLocks noGrp="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86000"/>
              </a:lnSpc>
              <a:spcBef>
                <a:spcPts val="900"/>
              </a:spcBef>
              <a:buClr>
                <a:srgbClr val="000000"/>
              </a:buClr>
              <a:buSzPct val="100000"/>
              <a:buFont typeface="Arial" panose="020B0604020202020204" pitchFamily="34" charset="0"/>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2400">
                <a:solidFill>
                  <a:srgbClr val="000000"/>
                </a:solidFill>
                <a:latin typeface="Arial" panose="020B0604020202020204" pitchFamily="34" charset="0"/>
                <a:ea typeface="ヒラギノ角ゴ Pro W3" panose="020B0300000000000000" pitchFamily="34" charset="-128"/>
              </a:defRPr>
            </a:lvl1pPr>
            <a:lvl2pPr marL="28448794" indent="-28105894">
              <a:lnSpc>
                <a:spcPct val="96000"/>
              </a:lnSpc>
              <a:spcBef>
                <a:spcPts val="525"/>
              </a:spcBef>
              <a:buClr>
                <a:srgbClr val="000000"/>
              </a:buClr>
              <a:buSzPct val="100000"/>
              <a:buFont typeface="Arial" panose="020B0604020202020204" pitchFamily="34" charset="0"/>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2100">
                <a:solidFill>
                  <a:srgbClr val="000000"/>
                </a:solidFill>
                <a:latin typeface="Arial" panose="020B0604020202020204" pitchFamily="34" charset="0"/>
                <a:ea typeface="ヒラギノ角ゴ Pro W3" panose="020B0300000000000000" pitchFamily="34" charset="-128"/>
              </a:defRPr>
            </a:lvl2pPr>
            <a:lvl3pPr marL="857250" indent="-171450">
              <a:lnSpc>
                <a:spcPct val="96000"/>
              </a:lnSpc>
              <a:spcBef>
                <a:spcPts val="450"/>
              </a:spcBef>
              <a:buClr>
                <a:srgbClr val="000000"/>
              </a:buClr>
              <a:buSzPct val="100000"/>
              <a:buFont typeface="Arial" panose="020B0604020202020204" pitchFamily="34" charset="0"/>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800">
                <a:solidFill>
                  <a:srgbClr val="000000"/>
                </a:solidFill>
                <a:latin typeface="Arial" panose="020B0604020202020204" pitchFamily="34" charset="0"/>
                <a:ea typeface="ＭＳ Ｐゴシック" panose="020B0600070205080204" pitchFamily="34" charset="-128"/>
              </a:defRPr>
            </a:lvl3pPr>
            <a:lvl4pPr marL="1200150" indent="-171450">
              <a:lnSpc>
                <a:spcPct val="96000"/>
              </a:lnSpc>
              <a:spcBef>
                <a:spcPts val="375"/>
              </a:spcBef>
              <a:buClr>
                <a:srgbClr val="000000"/>
              </a:buClr>
              <a:buSzPct val="100000"/>
              <a:buFont typeface="Arial" panose="020B0604020202020204" pitchFamily="34" charset="0"/>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500">
                <a:solidFill>
                  <a:srgbClr val="000000"/>
                </a:solidFill>
                <a:latin typeface="Arial" panose="020B0604020202020204" pitchFamily="34" charset="0"/>
                <a:ea typeface="ＭＳ Ｐゴシック" panose="020B0600070205080204" pitchFamily="34" charset="-128"/>
              </a:defRPr>
            </a:lvl4pPr>
            <a:lvl5pPr marL="1543050" indent="-171450">
              <a:lnSpc>
                <a:spcPct val="96000"/>
              </a:lnSpc>
              <a:spcBef>
                <a:spcPts val="375"/>
              </a:spcBef>
              <a:buClr>
                <a:srgbClr val="000000"/>
              </a:buClr>
              <a:buSzPct val="100000"/>
              <a:buFont typeface="Arial" panose="020B0604020202020204" pitchFamily="34" charset="0"/>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500">
                <a:solidFill>
                  <a:srgbClr val="000000"/>
                </a:solidFill>
                <a:latin typeface="Arial" panose="020B0604020202020204" pitchFamily="34" charset="0"/>
                <a:ea typeface="ＭＳ Ｐゴシック" panose="020B0600070205080204" pitchFamily="34" charset="-128"/>
              </a:defRPr>
            </a:lvl5pPr>
            <a:lvl6pPr marL="1885950" indent="-171450" defTabSz="342900" eaLnBrk="0" fontAlgn="base" hangingPunct="0">
              <a:lnSpc>
                <a:spcPct val="96000"/>
              </a:lnSpc>
              <a:spcBef>
                <a:spcPts val="375"/>
              </a:spcBef>
              <a:spcAft>
                <a:spcPct val="0"/>
              </a:spcAft>
              <a:buClr>
                <a:srgbClr val="000000"/>
              </a:buClr>
              <a:buSzPct val="100000"/>
              <a:buFont typeface="Arial" panose="020B0604020202020204" pitchFamily="34" charset="0"/>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500">
                <a:solidFill>
                  <a:srgbClr val="000000"/>
                </a:solidFill>
                <a:latin typeface="Arial" panose="020B0604020202020204" pitchFamily="34" charset="0"/>
                <a:ea typeface="ＭＳ Ｐゴシック" panose="020B0600070205080204" pitchFamily="34" charset="-128"/>
              </a:defRPr>
            </a:lvl6pPr>
            <a:lvl7pPr marL="2228850" indent="-171450" defTabSz="342900" eaLnBrk="0" fontAlgn="base" hangingPunct="0">
              <a:lnSpc>
                <a:spcPct val="96000"/>
              </a:lnSpc>
              <a:spcBef>
                <a:spcPts val="375"/>
              </a:spcBef>
              <a:spcAft>
                <a:spcPct val="0"/>
              </a:spcAft>
              <a:buClr>
                <a:srgbClr val="000000"/>
              </a:buClr>
              <a:buSzPct val="100000"/>
              <a:buFont typeface="Arial" panose="020B0604020202020204" pitchFamily="34" charset="0"/>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500">
                <a:solidFill>
                  <a:srgbClr val="000000"/>
                </a:solidFill>
                <a:latin typeface="Arial" panose="020B0604020202020204" pitchFamily="34" charset="0"/>
                <a:ea typeface="ＭＳ Ｐゴシック" panose="020B0600070205080204" pitchFamily="34" charset="-128"/>
              </a:defRPr>
            </a:lvl7pPr>
            <a:lvl8pPr marL="2571750" indent="-171450" defTabSz="342900" eaLnBrk="0" fontAlgn="base" hangingPunct="0">
              <a:lnSpc>
                <a:spcPct val="96000"/>
              </a:lnSpc>
              <a:spcBef>
                <a:spcPts val="375"/>
              </a:spcBef>
              <a:spcAft>
                <a:spcPct val="0"/>
              </a:spcAft>
              <a:buClr>
                <a:srgbClr val="000000"/>
              </a:buClr>
              <a:buSzPct val="100000"/>
              <a:buFont typeface="Arial" panose="020B0604020202020204" pitchFamily="34" charset="0"/>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500">
                <a:solidFill>
                  <a:srgbClr val="000000"/>
                </a:solidFill>
                <a:latin typeface="Arial" panose="020B0604020202020204" pitchFamily="34" charset="0"/>
                <a:ea typeface="ＭＳ Ｐゴシック" panose="020B0600070205080204" pitchFamily="34" charset="-128"/>
              </a:defRPr>
            </a:lvl8pPr>
            <a:lvl9pPr marL="2914650" indent="-171450" defTabSz="342900" eaLnBrk="0" fontAlgn="base" hangingPunct="0">
              <a:lnSpc>
                <a:spcPct val="96000"/>
              </a:lnSpc>
              <a:spcBef>
                <a:spcPts val="375"/>
              </a:spcBef>
              <a:spcAft>
                <a:spcPct val="0"/>
              </a:spcAft>
              <a:buClr>
                <a:srgbClr val="000000"/>
              </a:buClr>
              <a:buSzPct val="100000"/>
              <a:buFont typeface="Arial" panose="020B0604020202020204" pitchFamily="34" charset="0"/>
              <a:buChar char="»"/>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sz="1500">
                <a:solidFill>
                  <a:srgbClr val="000000"/>
                </a:solidFill>
                <a:latin typeface="Arial" panose="020B0604020202020204" pitchFamily="34" charset="0"/>
                <a:ea typeface="ＭＳ Ｐゴシック" panose="020B0600070205080204" pitchFamily="34" charset="-128"/>
              </a:defRPr>
            </a:lvl9pPr>
          </a:lstStyle>
          <a:p>
            <a:pPr>
              <a:lnSpc>
                <a:spcPct val="100000"/>
              </a:lnSpc>
              <a:spcBef>
                <a:spcPct val="0"/>
              </a:spcBef>
              <a:buFont typeface="Arial" panose="020B0604020202020204" pitchFamily="34" charset="0"/>
              <a:buNone/>
            </a:pPr>
            <a:fld id="{39E063CA-0A1A-AF4F-8C15-9853D242D4F4}" type="slidenum">
              <a:rPr lang="en-GB" altLang="en-US" sz="1050"/>
              <a:pPr>
                <a:lnSpc>
                  <a:spcPct val="100000"/>
                </a:lnSpc>
                <a:spcBef>
                  <a:spcPct val="0"/>
                </a:spcBef>
                <a:buFont typeface="Arial" panose="020B0604020202020204" pitchFamily="34" charset="0"/>
                <a:buNone/>
              </a:pPr>
              <a:t>7</a:t>
            </a:fld>
            <a:endParaRPr lang="en-GB" altLang="en-US" sz="1050"/>
          </a:p>
        </p:txBody>
      </p:sp>
      <p:grpSp>
        <p:nvGrpSpPr>
          <p:cNvPr id="69636" name="Group 3">
            <a:extLst>
              <a:ext uri="{FF2B5EF4-FFF2-40B4-BE49-F238E27FC236}">
                <a16:creationId xmlns:a16="http://schemas.microsoft.com/office/drawing/2014/main" id="{6C6F1460-DB55-164B-8B4D-51A1B3912447}"/>
              </a:ext>
            </a:extLst>
          </p:cNvPr>
          <p:cNvGrpSpPr>
            <a:grpSpLocks/>
          </p:cNvGrpSpPr>
          <p:nvPr/>
        </p:nvGrpSpPr>
        <p:grpSpPr bwMode="auto">
          <a:xfrm>
            <a:off x="4686300" y="2800350"/>
            <a:ext cx="2343150" cy="2743200"/>
            <a:chOff x="82" y="1008"/>
            <a:chExt cx="1790" cy="2064"/>
          </a:xfrm>
        </p:grpSpPr>
        <p:pic>
          <p:nvPicPr>
            <p:cNvPr id="69638" name="Picture 4" descr="threeleggedstool">
              <a:extLst>
                <a:ext uri="{FF2B5EF4-FFF2-40B4-BE49-F238E27FC236}">
                  <a16:creationId xmlns:a16="http://schemas.microsoft.com/office/drawing/2014/main" id="{2C495A8D-EB8B-374A-B339-27B64B095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 y="1008"/>
              <a:ext cx="1790"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69639" name="Text Box 5">
              <a:extLst>
                <a:ext uri="{FF2B5EF4-FFF2-40B4-BE49-F238E27FC236}">
                  <a16:creationId xmlns:a16="http://schemas.microsoft.com/office/drawing/2014/main" id="{DB44199B-B8ED-8348-AA4E-9DC654123D11}"/>
                </a:ext>
              </a:extLst>
            </p:cNvPr>
            <p:cNvSpPr txBox="1">
              <a:spLocks noChangeArrowheads="1"/>
            </p:cNvSpPr>
            <p:nvPr/>
          </p:nvSpPr>
          <p:spPr bwMode="auto">
            <a:xfrm rot="16200000">
              <a:off x="1099" y="2035"/>
              <a:ext cx="1011"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6000"/>
                </a:lnSpc>
                <a:spcBef>
                  <a:spcPts val="1200"/>
                </a:spcBef>
                <a:buClr>
                  <a:srgbClr val="000000"/>
                </a:buClr>
                <a:buSzPct val="100000"/>
                <a:buFont typeface="Arial" panose="020B0604020202020204" pitchFamily="34" charset="0"/>
                <a:buChar char="•"/>
                <a:defRPr sz="3200">
                  <a:solidFill>
                    <a:srgbClr val="000000"/>
                  </a:solidFill>
                  <a:latin typeface="Arial" panose="020B0604020202020204" pitchFamily="34" charset="0"/>
                  <a:ea typeface="ヒラギノ角ゴ Pro W3" panose="020B0300000000000000" pitchFamily="34" charset="-128"/>
                </a:defRPr>
              </a:lvl1pPr>
              <a:lvl2pPr marL="37931725" indent="-37474525">
                <a:lnSpc>
                  <a:spcPct val="96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ea typeface="ヒラギノ角ゴ Pro W3" panose="020B0300000000000000" pitchFamily="34" charset="-128"/>
                </a:defRPr>
              </a:lvl2pPr>
              <a:lvl3pPr marL="1143000" indent="-228600">
                <a:lnSpc>
                  <a:spcPct val="96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lnSpc>
                  <a:spcPct val="96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lnSpc>
                  <a:spcPct val="96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50000"/>
                </a:spcBef>
                <a:buClrTx/>
                <a:buSzTx/>
                <a:buFontTx/>
                <a:buNone/>
              </a:pPr>
              <a:r>
                <a:rPr lang="en-US" altLang="en-US" sz="1800" b="1">
                  <a:solidFill>
                    <a:schemeClr val="bg1"/>
                  </a:solidFill>
                  <a:ea typeface="Osaka" panose="020B0600000000000000" pitchFamily="34" charset="-128"/>
                </a:rPr>
                <a:t>Shelter</a:t>
              </a:r>
            </a:p>
          </p:txBody>
        </p:sp>
        <p:sp>
          <p:nvSpPr>
            <p:cNvPr id="69640" name="Text Box 6">
              <a:extLst>
                <a:ext uri="{FF2B5EF4-FFF2-40B4-BE49-F238E27FC236}">
                  <a16:creationId xmlns:a16="http://schemas.microsoft.com/office/drawing/2014/main" id="{3A6C2F73-C3FB-FD48-89AE-774233BAA1B2}"/>
                </a:ext>
              </a:extLst>
            </p:cNvPr>
            <p:cNvSpPr txBox="1">
              <a:spLocks noChangeArrowheads="1"/>
            </p:cNvSpPr>
            <p:nvPr/>
          </p:nvSpPr>
          <p:spPr bwMode="auto">
            <a:xfrm rot="16200000">
              <a:off x="473" y="1891"/>
              <a:ext cx="1008"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6000"/>
                </a:lnSpc>
                <a:spcBef>
                  <a:spcPts val="1200"/>
                </a:spcBef>
                <a:buClr>
                  <a:srgbClr val="000000"/>
                </a:buClr>
                <a:buSzPct val="100000"/>
                <a:buFont typeface="Arial" panose="020B0604020202020204" pitchFamily="34" charset="0"/>
                <a:buChar char="•"/>
                <a:defRPr sz="3200">
                  <a:solidFill>
                    <a:srgbClr val="000000"/>
                  </a:solidFill>
                  <a:latin typeface="Arial" panose="020B0604020202020204" pitchFamily="34" charset="0"/>
                  <a:ea typeface="ヒラギノ角ゴ Pro W3" panose="020B0300000000000000" pitchFamily="34" charset="-128"/>
                </a:defRPr>
              </a:lvl1pPr>
              <a:lvl2pPr marL="37931725" indent="-37474525">
                <a:lnSpc>
                  <a:spcPct val="96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ea typeface="ヒラギノ角ゴ Pro W3" panose="020B0300000000000000" pitchFamily="34" charset="-128"/>
                </a:defRPr>
              </a:lvl2pPr>
              <a:lvl3pPr marL="1143000" indent="-228600">
                <a:lnSpc>
                  <a:spcPct val="96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lnSpc>
                  <a:spcPct val="96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lnSpc>
                  <a:spcPct val="96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50000"/>
                </a:spcBef>
                <a:buClrTx/>
                <a:buSzTx/>
                <a:buFontTx/>
                <a:buNone/>
              </a:pPr>
              <a:r>
                <a:rPr lang="en-US" altLang="en-US" sz="1800" b="1">
                  <a:solidFill>
                    <a:schemeClr val="bg1"/>
                  </a:solidFill>
                  <a:ea typeface="Osaka" panose="020B0600000000000000" pitchFamily="34" charset="-128"/>
                </a:rPr>
                <a:t>Food</a:t>
              </a:r>
            </a:p>
          </p:txBody>
        </p:sp>
        <p:sp>
          <p:nvSpPr>
            <p:cNvPr id="69641" name="Text Box 7">
              <a:extLst>
                <a:ext uri="{FF2B5EF4-FFF2-40B4-BE49-F238E27FC236}">
                  <a16:creationId xmlns:a16="http://schemas.microsoft.com/office/drawing/2014/main" id="{BE3000C9-E3DC-B04B-9C74-C6565AB18F88}"/>
                </a:ext>
              </a:extLst>
            </p:cNvPr>
            <p:cNvSpPr txBox="1">
              <a:spLocks noChangeArrowheads="1"/>
            </p:cNvSpPr>
            <p:nvPr/>
          </p:nvSpPr>
          <p:spPr bwMode="auto">
            <a:xfrm rot="16200000">
              <a:off x="-150" y="2079"/>
              <a:ext cx="1008"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6000"/>
                </a:lnSpc>
                <a:spcBef>
                  <a:spcPts val="1200"/>
                </a:spcBef>
                <a:buClr>
                  <a:srgbClr val="000000"/>
                </a:buClr>
                <a:buSzPct val="100000"/>
                <a:buFont typeface="Arial" panose="020B0604020202020204" pitchFamily="34" charset="0"/>
                <a:buChar char="•"/>
                <a:defRPr sz="3200">
                  <a:solidFill>
                    <a:srgbClr val="000000"/>
                  </a:solidFill>
                  <a:latin typeface="Arial" panose="020B0604020202020204" pitchFamily="34" charset="0"/>
                  <a:ea typeface="ヒラギノ角ゴ Pro W3" panose="020B0300000000000000" pitchFamily="34" charset="-128"/>
                </a:defRPr>
              </a:lvl1pPr>
              <a:lvl2pPr marL="37931725" indent="-37474525">
                <a:lnSpc>
                  <a:spcPct val="96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ea typeface="ヒラギノ角ゴ Pro W3" panose="020B0300000000000000" pitchFamily="34" charset="-128"/>
                </a:defRPr>
              </a:lvl2pPr>
              <a:lvl3pPr marL="1143000" indent="-228600">
                <a:lnSpc>
                  <a:spcPct val="96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lnSpc>
                  <a:spcPct val="96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lnSpc>
                  <a:spcPct val="96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50000"/>
                </a:spcBef>
                <a:buClrTx/>
                <a:buSzTx/>
                <a:buFontTx/>
                <a:buNone/>
              </a:pPr>
              <a:r>
                <a:rPr lang="en-US" altLang="en-US" sz="1800" b="1">
                  <a:solidFill>
                    <a:schemeClr val="bg1"/>
                  </a:solidFill>
                  <a:ea typeface="Osaka" panose="020B0600000000000000" pitchFamily="34" charset="-128"/>
                </a:rPr>
                <a:t>Water</a:t>
              </a:r>
            </a:p>
          </p:txBody>
        </p:sp>
      </p:grpSp>
      <p:sp>
        <p:nvSpPr>
          <p:cNvPr id="69637" name="Text Box 11">
            <a:extLst>
              <a:ext uri="{FF2B5EF4-FFF2-40B4-BE49-F238E27FC236}">
                <a16:creationId xmlns:a16="http://schemas.microsoft.com/office/drawing/2014/main" id="{F20C91C7-29BB-944A-8204-038FB12C87FC}"/>
              </a:ext>
            </a:extLst>
          </p:cNvPr>
          <p:cNvSpPr txBox="1">
            <a:spLocks noChangeArrowheads="1"/>
          </p:cNvSpPr>
          <p:nvPr/>
        </p:nvSpPr>
        <p:spPr bwMode="auto">
          <a:xfrm>
            <a:off x="1714500" y="2400301"/>
            <a:ext cx="2857500" cy="188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6000"/>
              </a:lnSpc>
              <a:spcBef>
                <a:spcPts val="1200"/>
              </a:spcBef>
              <a:buClr>
                <a:srgbClr val="000000"/>
              </a:buClr>
              <a:buSzPct val="100000"/>
              <a:buFont typeface="Arial" panose="020B0604020202020204" pitchFamily="34" charset="0"/>
              <a:buChar char="•"/>
              <a:defRPr sz="3200">
                <a:solidFill>
                  <a:srgbClr val="000000"/>
                </a:solidFill>
                <a:latin typeface="Arial" panose="020B0604020202020204" pitchFamily="34" charset="0"/>
                <a:ea typeface="ヒラギノ角ゴ Pro W3" panose="020B0300000000000000" pitchFamily="34" charset="-128"/>
              </a:defRPr>
            </a:lvl1pPr>
            <a:lvl2pPr marL="37931725" indent="-37474525">
              <a:lnSpc>
                <a:spcPct val="96000"/>
              </a:lnSpc>
              <a:spcBef>
                <a:spcPts val="700"/>
              </a:spcBef>
              <a:buClr>
                <a:srgbClr val="000000"/>
              </a:buClr>
              <a:buSzPct val="100000"/>
              <a:buFont typeface="Arial" panose="020B0604020202020204" pitchFamily="34" charset="0"/>
              <a:buChar char="–"/>
              <a:defRPr sz="2800">
                <a:solidFill>
                  <a:srgbClr val="000000"/>
                </a:solidFill>
                <a:latin typeface="Arial" panose="020B0604020202020204" pitchFamily="34" charset="0"/>
                <a:ea typeface="ヒラギノ角ゴ Pro W3" panose="020B0300000000000000" pitchFamily="34" charset="-128"/>
              </a:defRPr>
            </a:lvl2pPr>
            <a:lvl3pPr marL="1143000" indent="-228600">
              <a:lnSpc>
                <a:spcPct val="96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ea typeface="ＭＳ Ｐゴシック" panose="020B0600070205080204" pitchFamily="34" charset="-128"/>
              </a:defRPr>
            </a:lvl3pPr>
            <a:lvl4pPr marL="1600200" indent="-228600">
              <a:lnSpc>
                <a:spcPct val="96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4pPr>
            <a:lvl5pPr marL="2057400" indent="-228600">
              <a:lnSpc>
                <a:spcPct val="96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6000"/>
              </a:lnSpc>
              <a:spcBef>
                <a:spcPts val="500"/>
              </a:spcBef>
              <a:spcAft>
                <a:spcPct val="0"/>
              </a:spcAft>
              <a:buClr>
                <a:srgbClr val="000000"/>
              </a:buClr>
              <a:buSzPct val="100000"/>
              <a:buFont typeface="Arial" panose="020B0604020202020204" pitchFamily="34" charset="0"/>
              <a:buChar char="»"/>
              <a:defRPr sz="2000">
                <a:solidFill>
                  <a:srgbClr val="000000"/>
                </a:solidFill>
                <a:latin typeface="Arial" panose="020B0604020202020204" pitchFamily="34" charset="0"/>
                <a:ea typeface="ＭＳ Ｐゴシック" panose="020B0600070205080204" pitchFamily="34" charset="-128"/>
              </a:defRPr>
            </a:lvl9pPr>
          </a:lstStyle>
          <a:p>
            <a:pPr>
              <a:lnSpc>
                <a:spcPct val="96000"/>
              </a:lnSpc>
              <a:spcBef>
                <a:spcPct val="50000"/>
              </a:spcBef>
            </a:pPr>
            <a:r>
              <a:rPr lang="en-US" altLang="en-US" sz="3000"/>
              <a:t> Food</a:t>
            </a:r>
            <a:r>
              <a:rPr lang="en-US" altLang="en-US" sz="3000">
                <a:solidFill>
                  <a:schemeClr val="tx1"/>
                </a:solidFill>
              </a:rPr>
              <a:t> </a:t>
            </a:r>
          </a:p>
          <a:p>
            <a:pPr>
              <a:lnSpc>
                <a:spcPct val="96000"/>
              </a:lnSpc>
              <a:spcBef>
                <a:spcPct val="50000"/>
              </a:spcBef>
            </a:pPr>
            <a:r>
              <a:rPr lang="en-US" altLang="en-US" sz="3000">
                <a:solidFill>
                  <a:schemeClr val="tx1"/>
                </a:solidFill>
              </a:rPr>
              <a:t> Water</a:t>
            </a:r>
          </a:p>
          <a:p>
            <a:pPr>
              <a:lnSpc>
                <a:spcPct val="96000"/>
              </a:lnSpc>
              <a:spcBef>
                <a:spcPct val="50000"/>
              </a:spcBef>
            </a:pPr>
            <a:r>
              <a:rPr lang="en-US" altLang="en-US" sz="3000">
                <a:solidFill>
                  <a:schemeClr val="tx1"/>
                </a:solidFill>
              </a:rPr>
              <a:t> Shelter</a:t>
            </a:r>
          </a:p>
        </p:txBody>
      </p:sp>
    </p:spTree>
    <p:extLst>
      <p:ext uri="{BB962C8B-B14F-4D97-AF65-F5344CB8AC3E}">
        <p14:creationId xmlns:p14="http://schemas.microsoft.com/office/powerpoint/2010/main" val="13444505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E175-3ED8-BD49-9E56-23AD69C7A1CB}"/>
              </a:ext>
            </a:extLst>
          </p:cNvPr>
          <p:cNvSpPr>
            <a:spLocks noGrp="1"/>
          </p:cNvSpPr>
          <p:nvPr>
            <p:ph type="title"/>
          </p:nvPr>
        </p:nvSpPr>
        <p:spPr/>
        <p:txBody>
          <a:bodyPr/>
          <a:lstStyle/>
          <a:p>
            <a:pPr algn="l"/>
            <a:r>
              <a:rPr lang="en-US" sz="4800" b="1" dirty="0">
                <a:solidFill>
                  <a:schemeClr val="accent2">
                    <a:lumMod val="50000"/>
                  </a:schemeClr>
                </a:solidFill>
              </a:rPr>
              <a:t>How do they get in?</a:t>
            </a:r>
          </a:p>
        </p:txBody>
      </p:sp>
      <p:sp>
        <p:nvSpPr>
          <p:cNvPr id="3" name="Content Placeholder 2">
            <a:extLst>
              <a:ext uri="{FF2B5EF4-FFF2-40B4-BE49-F238E27FC236}">
                <a16:creationId xmlns:a16="http://schemas.microsoft.com/office/drawing/2014/main" id="{7F02A2BB-034F-AB4E-87D2-34A49CD7DCB9}"/>
              </a:ext>
            </a:extLst>
          </p:cNvPr>
          <p:cNvSpPr txBox="1">
            <a:spLocks/>
          </p:cNvSpPr>
          <p:nvPr/>
        </p:nvSpPr>
        <p:spPr>
          <a:xfrm>
            <a:off x="202378" y="2054600"/>
            <a:ext cx="5115936" cy="4077891"/>
          </a:xfrm>
          <a:prstGeom prst="rect">
            <a:avLst/>
          </a:prstGeom>
        </p:spPr>
        <p:txBody>
          <a:bodyPr rtlCol="0">
            <a:normAutofit lnSpcReduction="10000"/>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defRPr/>
            </a:pPr>
            <a:r>
              <a:rPr lang="en-US" altLang="en-US" sz="2400" dirty="0"/>
              <a:t>Boxes and belongings</a:t>
            </a:r>
          </a:p>
          <a:p>
            <a:pPr>
              <a:lnSpc>
                <a:spcPct val="120000"/>
              </a:lnSpc>
              <a:defRPr/>
            </a:pPr>
            <a:r>
              <a:rPr lang="en-US" altLang="en-US" sz="2400" dirty="0"/>
              <a:t>Find out!  </a:t>
            </a:r>
          </a:p>
          <a:p>
            <a:pPr lvl="1">
              <a:lnSpc>
                <a:spcPct val="120000"/>
              </a:lnSpc>
              <a:buFont typeface="Arial" panose="020B0604020202020204" pitchFamily="34" charset="0"/>
              <a:buChar char="–"/>
              <a:defRPr/>
            </a:pPr>
            <a:r>
              <a:rPr lang="en-US" altLang="en-US" sz="2400" dirty="0"/>
              <a:t>Look outside your home, around windows</a:t>
            </a:r>
          </a:p>
          <a:p>
            <a:pPr lvl="1">
              <a:lnSpc>
                <a:spcPct val="120000"/>
              </a:lnSpc>
              <a:buFont typeface="Arial" panose="020B0604020202020204" pitchFamily="34" charset="0"/>
              <a:buChar char="–"/>
              <a:defRPr/>
            </a:pPr>
            <a:r>
              <a:rPr lang="en-US" altLang="en-US" sz="2400" dirty="0"/>
              <a:t>Where have you seen them? Mice rarely travel more than 10 feet from their nest for food</a:t>
            </a:r>
          </a:p>
          <a:p>
            <a:pPr lvl="1">
              <a:lnSpc>
                <a:spcPct val="120000"/>
              </a:lnSpc>
              <a:buFont typeface="Arial" panose="020B0604020202020204" pitchFamily="34" charset="0"/>
              <a:buChar char="–"/>
              <a:defRPr/>
            </a:pPr>
            <a:r>
              <a:rPr lang="en-US" altLang="en-US" sz="2400" dirty="0"/>
              <a:t>REPORT HOLES TO MANAGEMENT</a:t>
            </a:r>
          </a:p>
        </p:txBody>
      </p:sp>
      <p:pic>
        <p:nvPicPr>
          <p:cNvPr id="4" name="Picture 4" descr="Holes around Pipes- Outdoor-j_jochim">
            <a:extLst>
              <a:ext uri="{FF2B5EF4-FFF2-40B4-BE49-F238E27FC236}">
                <a16:creationId xmlns:a16="http://schemas.microsoft.com/office/drawing/2014/main" id="{36486A83-6012-1D46-ABDE-32B7787534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8203" y="2054600"/>
            <a:ext cx="3267456" cy="2450592"/>
          </a:xfrm>
          <a:prstGeom prst="rect">
            <a:avLst/>
          </a:prstGeom>
          <a:noFill/>
          <a:ln w="57150">
            <a:noFill/>
            <a:miter lim="800000"/>
            <a:headEnd/>
            <a:tailEnd/>
          </a:ln>
          <a:effectLst/>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0005BCA6-EBA1-824C-A8D5-21D02D3B8D92}"/>
              </a:ext>
            </a:extLst>
          </p:cNvPr>
          <p:cNvSpPr/>
          <p:nvPr/>
        </p:nvSpPr>
        <p:spPr>
          <a:xfrm>
            <a:off x="6922816" y="2960034"/>
            <a:ext cx="807881" cy="729208"/>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srgbClr val="FFFF00"/>
              </a:solidFill>
            </a:endParaRPr>
          </a:p>
        </p:txBody>
      </p:sp>
      <p:pic>
        <p:nvPicPr>
          <p:cNvPr id="6" name="Picture 5">
            <a:extLst>
              <a:ext uri="{FF2B5EF4-FFF2-40B4-BE49-F238E27FC236}">
                <a16:creationId xmlns:a16="http://schemas.microsoft.com/office/drawing/2014/main" id="{04169AEA-AA94-C046-9D0A-2762C45B532A}"/>
              </a:ext>
            </a:extLst>
          </p:cNvPr>
          <p:cNvPicPr>
            <a:picLocks noChangeAspect="1"/>
          </p:cNvPicPr>
          <p:nvPr/>
        </p:nvPicPr>
        <p:blipFill>
          <a:blip r:embed="rId3"/>
          <a:stretch>
            <a:fillRect/>
          </a:stretch>
        </p:blipFill>
        <p:spPr>
          <a:xfrm>
            <a:off x="5303799" y="5167138"/>
            <a:ext cx="3841749" cy="1415381"/>
          </a:xfrm>
          <a:prstGeom prst="rect">
            <a:avLst/>
          </a:prstGeom>
          <a:ln w="38100" cap="sq">
            <a:noFill/>
            <a:prstDash val="solid"/>
            <a:miter lim="800000"/>
          </a:ln>
          <a:effectLst/>
        </p:spPr>
      </p:pic>
    </p:spTree>
    <p:extLst>
      <p:ext uri="{BB962C8B-B14F-4D97-AF65-F5344CB8AC3E}">
        <p14:creationId xmlns:p14="http://schemas.microsoft.com/office/powerpoint/2010/main" val="3479543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F5608E-A547-4A2C-9490-FEEA8CD94DBE}"/>
              </a:ext>
            </a:extLst>
          </p:cNvPr>
          <p:cNvPicPr>
            <a:picLocks noChangeAspect="1"/>
          </p:cNvPicPr>
          <p:nvPr/>
        </p:nvPicPr>
        <p:blipFill>
          <a:blip r:embed="rId3"/>
          <a:stretch>
            <a:fillRect/>
          </a:stretch>
        </p:blipFill>
        <p:spPr>
          <a:xfrm>
            <a:off x="0" y="230456"/>
            <a:ext cx="4814733" cy="3644200"/>
          </a:xfrm>
          <a:prstGeom prst="rect">
            <a:avLst/>
          </a:prstGeom>
          <a:ln>
            <a:noFill/>
          </a:ln>
          <a:effectLst/>
        </p:spPr>
      </p:pic>
      <p:pic>
        <p:nvPicPr>
          <p:cNvPr id="9" name="Picture 8">
            <a:extLst>
              <a:ext uri="{FF2B5EF4-FFF2-40B4-BE49-F238E27FC236}">
                <a16:creationId xmlns:a16="http://schemas.microsoft.com/office/drawing/2014/main" id="{118A7920-E560-4A8C-9F3F-21D585308C94}"/>
              </a:ext>
            </a:extLst>
          </p:cNvPr>
          <p:cNvPicPr>
            <a:picLocks noChangeAspect="1"/>
          </p:cNvPicPr>
          <p:nvPr/>
        </p:nvPicPr>
        <p:blipFill>
          <a:blip r:embed="rId4"/>
          <a:stretch>
            <a:fillRect/>
          </a:stretch>
        </p:blipFill>
        <p:spPr>
          <a:xfrm>
            <a:off x="2407366" y="3787850"/>
            <a:ext cx="4245618" cy="3184214"/>
          </a:xfrm>
          <a:prstGeom prst="rect">
            <a:avLst/>
          </a:prstGeom>
          <a:ln w="38100" cap="sq">
            <a:noFill/>
            <a:prstDash val="solid"/>
            <a:miter lim="800000"/>
          </a:ln>
          <a:effectLst/>
        </p:spPr>
      </p:pic>
      <p:pic>
        <p:nvPicPr>
          <p:cNvPr id="10" name="Picture 9">
            <a:extLst>
              <a:ext uri="{FF2B5EF4-FFF2-40B4-BE49-F238E27FC236}">
                <a16:creationId xmlns:a16="http://schemas.microsoft.com/office/drawing/2014/main" id="{96A35EFD-6BF6-494C-912E-4777B3F13385}"/>
              </a:ext>
            </a:extLst>
          </p:cNvPr>
          <p:cNvPicPr>
            <a:picLocks noChangeAspect="1"/>
          </p:cNvPicPr>
          <p:nvPr/>
        </p:nvPicPr>
        <p:blipFill>
          <a:blip r:embed="rId5"/>
          <a:stretch>
            <a:fillRect/>
          </a:stretch>
        </p:blipFill>
        <p:spPr>
          <a:xfrm>
            <a:off x="4244398" y="230456"/>
            <a:ext cx="4743192" cy="3557394"/>
          </a:xfrm>
          <a:prstGeom prst="rect">
            <a:avLst/>
          </a:prstGeom>
          <a:ln w="38100" cap="sq">
            <a:noFill/>
            <a:prstDash val="solid"/>
            <a:miter lim="800000"/>
          </a:ln>
          <a:effectLst/>
        </p:spPr>
      </p:pic>
      <p:cxnSp>
        <p:nvCxnSpPr>
          <p:cNvPr id="4" name="Straight Arrow Connector 3">
            <a:extLst>
              <a:ext uri="{FF2B5EF4-FFF2-40B4-BE49-F238E27FC236}">
                <a16:creationId xmlns:a16="http://schemas.microsoft.com/office/drawing/2014/main" id="{11A448BB-7E53-A74E-83AB-44BDDE76E0DF}"/>
              </a:ext>
            </a:extLst>
          </p:cNvPr>
          <p:cNvCxnSpPr/>
          <p:nvPr/>
        </p:nvCxnSpPr>
        <p:spPr>
          <a:xfrm flipH="1">
            <a:off x="3149600" y="1161143"/>
            <a:ext cx="638629" cy="478971"/>
          </a:xfrm>
          <a:prstGeom prst="straightConnector1">
            <a:avLst/>
          </a:prstGeom>
          <a:ln w="66675">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8CFFF584-B479-AB4B-B883-60E286C80A96}"/>
              </a:ext>
            </a:extLst>
          </p:cNvPr>
          <p:cNvCxnSpPr/>
          <p:nvPr/>
        </p:nvCxnSpPr>
        <p:spPr>
          <a:xfrm flipH="1">
            <a:off x="7325704" y="1161142"/>
            <a:ext cx="638629" cy="478971"/>
          </a:xfrm>
          <a:prstGeom prst="straightConnector1">
            <a:avLst/>
          </a:prstGeom>
          <a:ln w="66675">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8D18BE4-7380-3647-85F1-31E731C41ABD}"/>
              </a:ext>
            </a:extLst>
          </p:cNvPr>
          <p:cNvCxnSpPr/>
          <p:nvPr/>
        </p:nvCxnSpPr>
        <p:spPr>
          <a:xfrm flipH="1">
            <a:off x="5058228" y="4900986"/>
            <a:ext cx="638629" cy="478971"/>
          </a:xfrm>
          <a:prstGeom prst="straightConnector1">
            <a:avLst/>
          </a:prstGeom>
          <a:ln w="66675">
            <a:solidFill>
              <a:srgbClr val="FFC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75876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5-29 Bed Bug Webin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BA90329B-22C0-B04B-BB1F-4005572CD491}" vid="{D3281F65-E870-B248-9618-508F5A3A666F}"/>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4887B109-F7A7-8841-A031-BCA02AE4DC46}" vid="{01BE03D2-AB82-314F-AC39-FA07499F0AE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5-29 Bed Bug Webinar - 1</Template>
  <TotalTime>5311</TotalTime>
  <Words>4977</Words>
  <Application>Microsoft Macintosh PowerPoint</Application>
  <PresentationFormat>On-screen Show (4:3)</PresentationFormat>
  <Paragraphs>533</Paragraphs>
  <Slides>60</Slides>
  <Notes>38</Notes>
  <HiddenSlides>1</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60</vt:i4>
      </vt:variant>
    </vt:vector>
  </HeadingPairs>
  <TitlesOfParts>
    <vt:vector size="77" baseType="lpstr">
      <vt:lpstr>ＭＳ Ｐゴシック</vt:lpstr>
      <vt:lpstr>ＭＳ Ｐゴシック</vt:lpstr>
      <vt:lpstr>Osaka</vt:lpstr>
      <vt:lpstr>ヒラギノ角ゴ Pro W3</vt:lpstr>
      <vt:lpstr>Arial</vt:lpstr>
      <vt:lpstr>Avenir Next</vt:lpstr>
      <vt:lpstr>Calibri</vt:lpstr>
      <vt:lpstr>Calibri Light</vt:lpstr>
      <vt:lpstr>Lucida Grande</vt:lpstr>
      <vt:lpstr>Symbol</vt:lpstr>
      <vt:lpstr>Times</vt:lpstr>
      <vt:lpstr>Times New Roman</vt:lpstr>
      <vt:lpstr>Tw Cen MT</vt:lpstr>
      <vt:lpstr>Custom Design</vt:lpstr>
      <vt:lpstr>1_5-29 Bed Bug Webinar</vt:lpstr>
      <vt:lpstr>Theme1</vt:lpstr>
      <vt:lpstr>1_Custom Design</vt:lpstr>
      <vt:lpstr>Getting Rid of Pests Safely!</vt:lpstr>
      <vt:lpstr>Let’s go forward with a new understanding and find solutions together</vt:lpstr>
      <vt:lpstr>What’s a Pest?</vt:lpstr>
      <vt:lpstr>What do pests do to us?</vt:lpstr>
      <vt:lpstr>How have we dealt with pests?</vt:lpstr>
      <vt:lpstr>Pesticide risk by  application method</vt:lpstr>
      <vt:lpstr>What all pests need</vt:lpstr>
      <vt:lpstr>How do they get in?</vt:lpstr>
      <vt:lpstr>PowerPoint Presentation</vt:lpstr>
      <vt:lpstr>Where do they hide?</vt:lpstr>
      <vt:lpstr>Look near sources of heat</vt:lpstr>
      <vt:lpstr>Inside the stove!</vt:lpstr>
      <vt:lpstr>Find anything? Report to management</vt:lpstr>
      <vt:lpstr>Pests you might find: German Cockroaches, Public Enemy #1</vt:lpstr>
      <vt:lpstr>Monitors help find cockroaches</vt:lpstr>
      <vt:lpstr>Frass (poop) tells us if we have cockroaches</vt:lpstr>
      <vt:lpstr>Where cockroaches live</vt:lpstr>
      <vt:lpstr>What cockroaches eat</vt:lpstr>
      <vt:lpstr>Prevention</vt:lpstr>
      <vt:lpstr>Prevention</vt:lpstr>
      <vt:lpstr>Best ways to control Cockroaches</vt:lpstr>
      <vt:lpstr>PowerPoint Presentation</vt:lpstr>
      <vt:lpstr>Mice</vt:lpstr>
      <vt:lpstr>How do you get rid of mice?</vt:lpstr>
      <vt:lpstr>How do they get in?</vt:lpstr>
      <vt:lpstr>Where do they live?</vt:lpstr>
      <vt:lpstr>PowerPoint Presentation</vt:lpstr>
      <vt:lpstr>PowerPoint Presentation</vt:lpstr>
      <vt:lpstr>PowerPoint Presentation</vt:lpstr>
      <vt:lpstr>How should we get rid of them?</vt:lpstr>
      <vt:lpstr>Trap placement is key</vt:lpstr>
      <vt:lpstr>Cleaning mouse droppings will</vt:lpstr>
      <vt:lpstr>One mouse, one year…</vt:lpstr>
      <vt:lpstr>Bed Bugs</vt:lpstr>
      <vt:lpstr>Myth or Truth?</vt:lpstr>
      <vt:lpstr>Bed bug control is tricky…</vt:lpstr>
      <vt:lpstr>What do bed bugs look like?</vt:lpstr>
      <vt:lpstr>The feeding process</vt:lpstr>
      <vt:lpstr>Know the signs</vt:lpstr>
      <vt:lpstr>PowerPoint Presentation</vt:lpstr>
      <vt:lpstr>People and bed bug bites</vt:lpstr>
      <vt:lpstr>How do bed bugs spread?</vt:lpstr>
      <vt:lpstr>PowerPoint Presentation</vt:lpstr>
      <vt:lpstr>Do you inspect your bed?</vt:lpstr>
      <vt:lpstr>Inspect regularly with a flashlight and lint roller</vt:lpstr>
      <vt:lpstr>Inspect where bed bugs live</vt:lpstr>
      <vt:lpstr>PowerPoint Presentation</vt:lpstr>
      <vt:lpstr>Install bed bug monitors</vt:lpstr>
      <vt:lpstr>PowerPoint Presentation</vt:lpstr>
      <vt:lpstr>If you find a bed bug</vt:lpstr>
      <vt:lpstr>Don’t give bugs a place to hide under the bed</vt:lpstr>
      <vt:lpstr>Do Not Throw Furniture Away!!!!</vt:lpstr>
      <vt:lpstr>Mattress encasements</vt:lpstr>
      <vt:lpstr>Don’t bring them home!</vt:lpstr>
      <vt:lpstr>The clothes dryer</vt:lpstr>
      <vt:lpstr>Know the treatment options</vt:lpstr>
      <vt:lpstr>What NOT to do</vt:lpstr>
      <vt:lpstr>About rubbing alcohol…</vt:lpstr>
      <vt:lpstr>Visit StopPests.org for more information </vt:lpstr>
      <vt:lpstr>Got Pests? Call or talk to:</vt:lpstr>
    </vt:vector>
  </TitlesOfParts>
  <Company>Cornell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 Health Aide and Visitor Bed Bug Prevention &amp; Management</dc:title>
  <dc:creator>Cornell University</dc:creator>
  <cp:lastModifiedBy>Susannah K. Reese</cp:lastModifiedBy>
  <cp:revision>89</cp:revision>
  <dcterms:created xsi:type="dcterms:W3CDTF">2014-11-24T17:03:25Z</dcterms:created>
  <dcterms:modified xsi:type="dcterms:W3CDTF">2019-09-12T19:28:41Z</dcterms:modified>
</cp:coreProperties>
</file>